
<file path=[Content_Types].xml><?xml version="1.0" encoding="utf-8"?>
<Types xmlns="http://schemas.openxmlformats.org/package/2006/content-types">
  <Override PartName="/ppt/notesSlides/notesSlide5.xml" ContentType="application/vnd.openxmlformats-officedocument.presentationml.notesSlide+xml"/>
  <Override PartName="/ppt/slideLayouts/slideLayout1.xml" ContentType="application/vnd.openxmlformats-officedocument.presentationml.slideLayout+xml"/>
  <Default Extension="png" ContentType="image/png"/>
  <Default Extension="rels" ContentType="application/vnd.openxmlformats-package.relationships+xml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8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notesSlides/notesSlide6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notesSlides/notesSlide4.xml" ContentType="application/vnd.openxmlformats-officedocument.presentationml.notesSlide+xml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2.xml" ContentType="application/vnd.openxmlformats-officedocument.presentationml.notesSlide+xml"/>
  <Override PartName="/ppt/notesSlides/notesSlide9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notesSlides/notesSlide7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r:id="rId1"/>
  </p:sldMasterIdLst>
  <p:notesMasterIdLst>
    <p:notesMasterId r:id="rId14"/>
  </p:notesMasterIdLst>
  <p:sldIdLst>
    <p:sldId id="320" r:id="rId2"/>
    <p:sldId id="292" r:id="rId3"/>
    <p:sldId id="310" r:id="rId4"/>
    <p:sldId id="301" r:id="rId5"/>
    <p:sldId id="295" r:id="rId6"/>
    <p:sldId id="297" r:id="rId7"/>
    <p:sldId id="311" r:id="rId8"/>
    <p:sldId id="314" r:id="rId9"/>
    <p:sldId id="309" r:id="rId10"/>
    <p:sldId id="315" r:id="rId11"/>
    <p:sldId id="316" r:id="rId12"/>
    <p:sldId id="319" r:id="rId13"/>
  </p:sldIdLst>
  <p:sldSz cx="6858000" cy="9144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00FF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SorterView">
  <p:normalViewPr showOutlineIcons="0" snapVertSplitter="1" vertBarState="minimized"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-3144" y="-32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667F8B-A48C-104C-AB8D-7502F25BAB04}" type="datetimeFigureOut">
              <a:rPr lang="en-US" smtClean="0"/>
              <a:pPr/>
              <a:t>9/20/15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3239E6-8E81-A749-9B50-52B2759D6E5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239E6-8E81-A749-9B50-52B2759D6E55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239E6-8E81-A749-9B50-52B2759D6E55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239E6-8E81-A749-9B50-52B2759D6E55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239E6-8E81-A749-9B50-52B2759D6E55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239E6-8E81-A749-9B50-52B2759D6E55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239E6-8E81-A749-9B50-52B2759D6E55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239E6-8E81-A749-9B50-52B2759D6E55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239E6-8E81-A749-9B50-52B2759D6E55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239E6-8E81-A749-9B50-52B2759D6E55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239E6-8E81-A749-9B50-52B2759D6E55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239E6-8E81-A749-9B50-52B2759D6E55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BE00-4E25-ED42-8C0A-D9B56EAD2C7E}" type="datetimeFigureOut">
              <a:rPr lang="en-US" smtClean="0"/>
              <a:pPr/>
              <a:t>9/20/15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6ED8-3729-D744-A416-DAD2FE15B3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BE00-4E25-ED42-8C0A-D9B56EAD2C7E}" type="datetimeFigureOut">
              <a:rPr lang="en-US" smtClean="0"/>
              <a:pPr/>
              <a:t>9/20/15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6ED8-3729-D744-A416-DAD2FE15B3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729037" y="488951"/>
            <a:ext cx="1157288" cy="10401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7175" y="488951"/>
            <a:ext cx="3357563" cy="10401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BE00-4E25-ED42-8C0A-D9B56EAD2C7E}" type="datetimeFigureOut">
              <a:rPr lang="en-US" smtClean="0"/>
              <a:pPr/>
              <a:t>9/20/15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6ED8-3729-D744-A416-DAD2FE15B3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BE00-4E25-ED42-8C0A-D9B56EAD2C7E}" type="datetimeFigureOut">
              <a:rPr lang="en-US" smtClean="0"/>
              <a:pPr/>
              <a:t>9/20/15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6ED8-3729-D744-A416-DAD2FE15B3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BE00-4E25-ED42-8C0A-D9B56EAD2C7E}" type="datetimeFigureOut">
              <a:rPr lang="en-US" smtClean="0"/>
              <a:pPr/>
              <a:t>9/20/15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6ED8-3729-D744-A416-DAD2FE15B3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7175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28900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BE00-4E25-ED42-8C0A-D9B56EAD2C7E}" type="datetimeFigureOut">
              <a:rPr lang="en-US" smtClean="0"/>
              <a:pPr/>
              <a:t>9/20/15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6ED8-3729-D744-A416-DAD2FE15B3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BE00-4E25-ED42-8C0A-D9B56EAD2C7E}" type="datetimeFigureOut">
              <a:rPr lang="en-US" smtClean="0"/>
              <a:pPr/>
              <a:t>9/20/15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6ED8-3729-D744-A416-DAD2FE15B3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BE00-4E25-ED42-8C0A-D9B56EAD2C7E}" type="datetimeFigureOut">
              <a:rPr lang="en-US" smtClean="0"/>
              <a:pPr/>
              <a:t>9/20/15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6ED8-3729-D744-A416-DAD2FE15B3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BE00-4E25-ED42-8C0A-D9B56EAD2C7E}" type="datetimeFigureOut">
              <a:rPr lang="en-US" smtClean="0"/>
              <a:pPr/>
              <a:t>9/20/15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6ED8-3729-D744-A416-DAD2FE15B3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BE00-4E25-ED42-8C0A-D9B56EAD2C7E}" type="datetimeFigureOut">
              <a:rPr lang="en-US" smtClean="0"/>
              <a:pPr/>
              <a:t>9/20/15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6ED8-3729-D744-A416-DAD2FE15B3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BE00-4E25-ED42-8C0A-D9B56EAD2C7E}" type="datetimeFigureOut">
              <a:rPr lang="en-US" smtClean="0"/>
              <a:pPr/>
              <a:t>9/20/15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6ED8-3729-D744-A416-DAD2FE15B3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ABE00-4E25-ED42-8C0A-D9B56EAD2C7E}" type="datetimeFigureOut">
              <a:rPr lang="en-US" smtClean="0"/>
              <a:pPr/>
              <a:t>9/20/15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B6ED8-3729-D744-A416-DAD2FE15B35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r:id="rId1"/>
    <p:sldLayoutId r:id="rId2"/>
    <p:sldLayoutId r:id="rId3"/>
    <p:sldLayoutId r:id="rId4"/>
    <p:sldLayoutId r:id="rId5"/>
    <p:sldLayoutId r:id="rId6"/>
    <p:sldLayoutId r:id="rId7"/>
    <p:sldLayoutId r:id="rId8"/>
    <p:sldLayoutId r:id="rId9"/>
    <p:sldLayoutId r:id="rId10"/>
    <p:sldLayoutId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jpe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5612309" y="22478"/>
            <a:ext cx="907249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Lect.9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87933" y="0"/>
            <a:ext cx="2227263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Intro to Biotech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grpSp>
        <p:nvGrpSpPr>
          <p:cNvPr id="3" name="Group 19"/>
          <p:cNvGrpSpPr/>
          <p:nvPr/>
        </p:nvGrpSpPr>
        <p:grpSpPr>
          <a:xfrm>
            <a:off x="804330" y="2108183"/>
            <a:ext cx="5520271" cy="1752600"/>
            <a:chOff x="804330" y="1481662"/>
            <a:chExt cx="5520271" cy="1752600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9601" y="1684861"/>
              <a:ext cx="1905000" cy="1397000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4330" y="1481662"/>
              <a:ext cx="1270000" cy="1752600"/>
            </a:xfrm>
            <a:prstGeom prst="rect">
              <a:avLst/>
            </a:prstGeom>
          </p:spPr>
        </p:pic>
        <p:cxnSp>
          <p:nvCxnSpPr>
            <p:cNvPr id="15" name="Straight Arrow Connector 14"/>
            <p:cNvCxnSpPr/>
            <p:nvPr/>
          </p:nvCxnSpPr>
          <p:spPr>
            <a:xfrm>
              <a:off x="2370667" y="2506129"/>
              <a:ext cx="1524000" cy="1588"/>
            </a:xfrm>
            <a:prstGeom prst="straightConnector1">
              <a:avLst/>
            </a:prstGeom>
            <a:ln w="381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20"/>
          <p:cNvGrpSpPr/>
          <p:nvPr/>
        </p:nvGrpSpPr>
        <p:grpSpPr>
          <a:xfrm>
            <a:off x="558798" y="4174054"/>
            <a:ext cx="5672667" cy="1616659"/>
            <a:chOff x="558799" y="3784595"/>
            <a:chExt cx="5672667" cy="1616659"/>
          </a:xfrm>
        </p:grpSpPr>
        <p:pic>
          <p:nvPicPr>
            <p:cNvPr id="30" name="Picture 29" descr="safflower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02666" y="3784595"/>
              <a:ext cx="1828800" cy="1616659"/>
            </a:xfrm>
            <a:prstGeom prst="rect">
              <a:avLst/>
            </a:prstGeom>
          </p:spPr>
        </p:pic>
        <p:pic>
          <p:nvPicPr>
            <p:cNvPr id="31" name="Picture 30" descr="mmdbimage.fcgi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8799" y="3797296"/>
              <a:ext cx="1600200" cy="1600200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2489200" y="4487328"/>
              <a:ext cx="1524000" cy="1588"/>
            </a:xfrm>
            <a:prstGeom prst="straightConnector1">
              <a:avLst/>
            </a:prstGeom>
            <a:ln w="381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21"/>
          <p:cNvGrpSpPr/>
          <p:nvPr/>
        </p:nvGrpSpPr>
        <p:grpSpPr>
          <a:xfrm>
            <a:off x="702734" y="5792038"/>
            <a:ext cx="5706532" cy="1430020"/>
            <a:chOff x="702734" y="5571909"/>
            <a:chExt cx="5706532" cy="1430020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2734" y="5960529"/>
              <a:ext cx="1402080" cy="92964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04266" y="5571909"/>
              <a:ext cx="1905000" cy="1430020"/>
            </a:xfrm>
            <a:prstGeom prst="rect">
              <a:avLst/>
            </a:prstGeom>
          </p:spPr>
        </p:pic>
        <p:cxnSp>
          <p:nvCxnSpPr>
            <p:cNvPr id="18" name="Straight Arrow Connector 17"/>
            <p:cNvCxnSpPr/>
            <p:nvPr/>
          </p:nvCxnSpPr>
          <p:spPr>
            <a:xfrm>
              <a:off x="2421467" y="6366929"/>
              <a:ext cx="1524000" cy="1588"/>
            </a:xfrm>
            <a:prstGeom prst="straightConnector1">
              <a:avLst/>
            </a:prstGeom>
            <a:ln w="381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2035988" y="547625"/>
            <a:ext cx="2638417" cy="52065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Biotechnology</a:t>
            </a:r>
            <a:endParaRPr lang="en-US" sz="2800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5612309" y="22478"/>
            <a:ext cx="907249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Lect.</a:t>
            </a:r>
            <a:r>
              <a:rPr lang="en-US" b="1" i="1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9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87933" y="0"/>
            <a:ext cx="2227263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Intro to Biotech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86840" y="1032925"/>
            <a:ext cx="5857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 smtClean="0">
                <a:latin typeface="Comic Sans MS"/>
                <a:cs typeface="Comic Sans MS"/>
              </a:rPr>
              <a:t>Gene analysis on a global scale - microarrays</a:t>
            </a:r>
          </a:p>
        </p:txBody>
      </p:sp>
      <p:pic>
        <p:nvPicPr>
          <p:cNvPr id="8" name="Picture 4" descr="Life8e-Fig-16-15-0RL"/>
          <p:cNvPicPr>
            <a:picLocks noChangeAspect="1" noChangeArrowheads="1"/>
          </p:cNvPicPr>
          <p:nvPr/>
        </p:nvPicPr>
        <p:blipFill>
          <a:blip r:embed="rId3"/>
          <a:srcRect l="10745" r="13968" b="7143"/>
          <a:stretch>
            <a:fillRect/>
          </a:stretch>
        </p:blipFill>
        <p:spPr bwMode="auto">
          <a:xfrm>
            <a:off x="1458770" y="4373880"/>
            <a:ext cx="4484830" cy="4160520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386840" y="1458604"/>
            <a:ext cx="26478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/>
            <a:r>
              <a:rPr lang="en-US" sz="1600" dirty="0" smtClean="0">
                <a:latin typeface="Comic Sans MS"/>
                <a:cs typeface="Comic Sans MS"/>
              </a:rPr>
              <a:t>1. Array DNA sequences –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6840" y="2556925"/>
            <a:ext cx="3429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/>
            <a:r>
              <a:rPr lang="en-US" sz="1600" dirty="0" smtClean="0">
                <a:latin typeface="Comic Sans MS"/>
                <a:cs typeface="Comic Sans MS"/>
              </a:rPr>
              <a:t>3. Label samples –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6840" y="3014125"/>
            <a:ext cx="3429000" cy="58477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endParaRPr lang="en-US" sz="1600" dirty="0" smtClean="0">
              <a:latin typeface="Comic Sans MS"/>
              <a:cs typeface="Comic Sans MS"/>
            </a:endParaRPr>
          </a:p>
          <a:p>
            <a:pPr marL="342900" indent="-342900"/>
            <a:r>
              <a:rPr lang="en-US" sz="1600" dirty="0" smtClean="0">
                <a:latin typeface="Comic Sans MS"/>
                <a:cs typeface="Comic Sans MS"/>
              </a:rPr>
              <a:t>4. Hybridize to microarray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6840" y="3547525"/>
            <a:ext cx="3429000" cy="58477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endParaRPr lang="en-US" sz="1600" dirty="0" smtClean="0">
              <a:latin typeface="Comic Sans MS"/>
              <a:cs typeface="Comic Sans MS"/>
            </a:endParaRPr>
          </a:p>
          <a:p>
            <a:pPr marL="342900" indent="-342900"/>
            <a:r>
              <a:rPr lang="en-US" sz="1600" dirty="0" smtClean="0">
                <a:latin typeface="Comic Sans MS"/>
                <a:cs typeface="Comic Sans MS"/>
              </a:rPr>
              <a:t>5. Detect fluorescent signals –  </a:t>
            </a:r>
          </a:p>
        </p:txBody>
      </p:sp>
      <p:sp>
        <p:nvSpPr>
          <p:cNvPr id="7" name="Rectangle 6"/>
          <p:cNvSpPr/>
          <p:nvPr/>
        </p:nvSpPr>
        <p:spPr>
          <a:xfrm>
            <a:off x="386840" y="1642525"/>
            <a:ext cx="3429000" cy="58477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endParaRPr lang="en-US" sz="1600" dirty="0" smtClean="0">
              <a:latin typeface="Comic Sans MS"/>
              <a:cs typeface="Comic Sans MS"/>
            </a:endParaRPr>
          </a:p>
          <a:p>
            <a:pPr marL="342900" indent="-342900"/>
            <a:r>
              <a:rPr lang="en-US" sz="1600" dirty="0" smtClean="0">
                <a:latin typeface="Comic Sans MS"/>
                <a:cs typeface="Comic Sans MS"/>
              </a:rPr>
              <a:t>2. Isolate mRNA  -  </a:t>
            </a:r>
          </a:p>
        </p:txBody>
      </p:sp>
      <p:pic>
        <p:nvPicPr>
          <p:cNvPr id="15" name="Picture 4" descr="Life9e-Fig-18-10-0RU"/>
          <p:cNvPicPr preferRelativeResize="0">
            <a:picLocks noChangeAspect="1" noChangeArrowheads="1"/>
          </p:cNvPicPr>
          <p:nvPr/>
        </p:nvPicPr>
        <p:blipFill>
          <a:blip r:embed="rId4"/>
          <a:srcRect l="21429" t="51220" r="48214" b="8780"/>
          <a:stretch>
            <a:fillRect/>
          </a:stretch>
        </p:blipFill>
        <p:spPr bwMode="auto">
          <a:xfrm>
            <a:off x="4578870" y="1992351"/>
            <a:ext cx="1665638" cy="160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268306" y="507991"/>
            <a:ext cx="46415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 smtClean="0">
                <a:latin typeface="Comic Sans MS"/>
                <a:cs typeface="Comic Sans MS"/>
              </a:rPr>
              <a:t>DNA manipulation – hybridization…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5612309" y="22478"/>
            <a:ext cx="907249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Lect.</a:t>
            </a:r>
            <a:r>
              <a:rPr lang="en-US" b="1" i="1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9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87933" y="0"/>
            <a:ext cx="2227263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Intro to Biotech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19332" y="438090"/>
            <a:ext cx="5857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 smtClean="0">
                <a:latin typeface="Comic Sans MS"/>
                <a:cs typeface="Comic Sans MS"/>
              </a:rPr>
              <a:t>Gene analysis on a global scale - microarrays</a:t>
            </a:r>
          </a:p>
        </p:txBody>
      </p:sp>
      <p:pic>
        <p:nvPicPr>
          <p:cNvPr id="8" name="Picture 4" descr="Life8e-Fig-16-15-0RL"/>
          <p:cNvPicPr>
            <a:picLocks noChangeAspect="1" noChangeArrowheads="1"/>
          </p:cNvPicPr>
          <p:nvPr/>
        </p:nvPicPr>
        <p:blipFill>
          <a:blip r:embed="rId3"/>
          <a:srcRect l="10745" r="13968" b="7143"/>
          <a:stretch>
            <a:fillRect/>
          </a:stretch>
        </p:blipFill>
        <p:spPr bwMode="auto">
          <a:xfrm>
            <a:off x="1143000" y="3688080"/>
            <a:ext cx="4484830" cy="4160520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386840" y="838200"/>
            <a:ext cx="61327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sz="1600" dirty="0" smtClean="0">
                <a:latin typeface="Comic Sans MS"/>
                <a:cs typeface="Comic Sans MS"/>
              </a:rPr>
              <a:t>6. Uses ?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39240" y="1159877"/>
            <a:ext cx="61327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1600" dirty="0" smtClean="0">
                <a:latin typeface="Comic Sans MS"/>
                <a:cs typeface="Comic Sans MS"/>
              </a:rPr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40" y="1524000"/>
            <a:ext cx="62386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sz="1600" dirty="0" smtClean="0">
                <a:latin typeface="Comic Sans MS"/>
                <a:cs typeface="Comic Sans MS"/>
              </a:rPr>
              <a:t>- 	 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9240" y="1893332"/>
            <a:ext cx="60526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1600" dirty="0" smtClean="0">
                <a:latin typeface="Comic Sans MS"/>
                <a:cs typeface="Comic Sans MS"/>
              </a:rPr>
              <a:t>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39240" y="2262664"/>
            <a:ext cx="62386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1600" dirty="0" smtClean="0">
                <a:latin typeface="Comic Sans MS"/>
                <a:cs typeface="Comic Sans MS"/>
              </a:rPr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39240" y="2710934"/>
            <a:ext cx="2701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1600" dirty="0" smtClean="0">
                <a:latin typeface="Comic Sans MS"/>
                <a:cs typeface="Comic Sans MS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9" grpId="0"/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5612309" y="22478"/>
            <a:ext cx="907249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Lect.9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87933" y="0"/>
            <a:ext cx="2227263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Intro to Biotech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12940" y="675152"/>
            <a:ext cx="64249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 smtClean="0">
                <a:latin typeface="Comic Sans MS"/>
                <a:cs typeface="Comic Sans MS"/>
              </a:rPr>
              <a:t>Gene analysis on a global scale -  RNA sequencing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86840" y="1075262"/>
            <a:ext cx="61327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sz="1600" dirty="0" smtClean="0">
                <a:latin typeface="Comic Sans MS"/>
                <a:cs typeface="Comic Sans MS"/>
              </a:rPr>
              <a:t>6. Uses ?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39240" y="1396939"/>
            <a:ext cx="61327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1600" dirty="0" smtClean="0">
                <a:latin typeface="Comic Sans MS"/>
                <a:cs typeface="Comic Sans MS"/>
              </a:rPr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40" y="1761062"/>
            <a:ext cx="62386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sz="1600" dirty="0" smtClean="0">
                <a:latin typeface="Comic Sans MS"/>
                <a:cs typeface="Comic Sans MS"/>
              </a:rPr>
              <a:t>- 	 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9240" y="2130394"/>
            <a:ext cx="60526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1600" dirty="0" smtClean="0">
                <a:latin typeface="Comic Sans MS"/>
                <a:cs typeface="Comic Sans MS"/>
              </a:rPr>
              <a:t>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39240" y="2499726"/>
            <a:ext cx="62386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1600" dirty="0" smtClean="0">
                <a:latin typeface="Comic Sans MS"/>
                <a:cs typeface="Comic Sans MS"/>
              </a:rPr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39240" y="2947996"/>
            <a:ext cx="2701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1600" dirty="0" smtClean="0">
                <a:latin typeface="Comic Sans MS"/>
                <a:cs typeface="Comic Sans MS"/>
              </a:rPr>
              <a:t>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34" y="3526367"/>
            <a:ext cx="5181600" cy="533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/>
          <a:srcRect r="7521" b="14286"/>
          <a:stretch>
            <a:fillRect/>
          </a:stretch>
        </p:blipFill>
        <p:spPr bwMode="auto">
          <a:xfrm>
            <a:off x="3710009" y="3901447"/>
            <a:ext cx="3147991" cy="2194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5612309" y="22478"/>
            <a:ext cx="907249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Lect.9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87933" y="0"/>
            <a:ext cx="2227263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Intro to Biotech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2064173" y="395233"/>
            <a:ext cx="4031827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Recombinant DNA &amp; Biotechnology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200" y="762000"/>
            <a:ext cx="3864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mic Sans MS"/>
                <a:cs typeface="Comic Sans MS"/>
              </a:rPr>
              <a:t>How is DNA manipulated?</a:t>
            </a: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76200" y="1295400"/>
            <a:ext cx="2569296" cy="258532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0" dirty="0" smtClean="0">
                <a:latin typeface="Comic Sans MS"/>
                <a:cs typeface="Comic Sans MS"/>
              </a:rPr>
              <a:t>• </a:t>
            </a:r>
            <a:r>
              <a:rPr lang="en-US" b="0" dirty="0">
                <a:latin typeface="Comic Sans MS"/>
                <a:cs typeface="Comic Sans MS"/>
              </a:rPr>
              <a:t>isolate </a:t>
            </a:r>
            <a:r>
              <a:rPr lang="en-US" b="0" dirty="0" smtClean="0">
                <a:latin typeface="Comic Sans MS"/>
                <a:cs typeface="Comic Sans MS"/>
              </a:rPr>
              <a:t>DNA (</a:t>
            </a:r>
            <a:r>
              <a:rPr lang="en-US" dirty="0" smtClean="0">
                <a:latin typeface="Comic Sans MS"/>
                <a:cs typeface="Comic Sans MS"/>
              </a:rPr>
              <a:t>from…)</a:t>
            </a:r>
            <a:endParaRPr lang="en-US" b="0" dirty="0" smtClean="0">
              <a:latin typeface="Comic Sans MS"/>
              <a:cs typeface="Comic Sans MS"/>
            </a:endParaRPr>
          </a:p>
          <a:p>
            <a:r>
              <a:rPr lang="en-US" sz="1800" b="0" dirty="0" smtClean="0">
                <a:latin typeface="Comic Sans MS"/>
                <a:cs typeface="Comic Sans MS"/>
              </a:rPr>
              <a:t>   - </a:t>
            </a:r>
            <a:r>
              <a:rPr lang="en-US" sz="1800" b="0" dirty="0">
                <a:latin typeface="Comic Sans MS"/>
                <a:cs typeface="Comic Sans MS"/>
              </a:rPr>
              <a:t>properties of</a:t>
            </a:r>
            <a:r>
              <a:rPr lang="en-US" sz="1800" b="0" dirty="0" smtClean="0">
                <a:latin typeface="Comic Sans MS"/>
                <a:cs typeface="Comic Sans MS"/>
              </a:rPr>
              <a:t>  </a:t>
            </a:r>
          </a:p>
          <a:p>
            <a:r>
              <a:rPr lang="en-US" sz="1800" b="0" dirty="0">
                <a:latin typeface="Comic Sans MS"/>
                <a:cs typeface="Comic Sans MS"/>
              </a:rPr>
              <a:t>  </a:t>
            </a:r>
            <a:r>
              <a:rPr lang="en-US" sz="1800" b="0" dirty="0" smtClean="0">
                <a:latin typeface="Comic Sans MS"/>
                <a:cs typeface="Comic Sans MS"/>
              </a:rPr>
              <a:t> - </a:t>
            </a:r>
            <a:r>
              <a:rPr lang="en-US" sz="1800" b="0" dirty="0">
                <a:latin typeface="Comic Sans MS"/>
                <a:cs typeface="Comic Sans MS"/>
              </a:rPr>
              <a:t>properties of</a:t>
            </a:r>
            <a:r>
              <a:rPr lang="en-US" sz="1800" b="0" dirty="0" smtClean="0">
                <a:latin typeface="Comic Sans MS"/>
                <a:cs typeface="Comic Sans MS"/>
              </a:rPr>
              <a:t>  </a:t>
            </a:r>
          </a:p>
          <a:p>
            <a:endParaRPr lang="en-US" b="0" dirty="0" smtClean="0">
              <a:latin typeface="Comic Sans MS"/>
              <a:cs typeface="Comic Sans MS"/>
            </a:endParaRPr>
          </a:p>
          <a:p>
            <a:endParaRPr lang="en-US" dirty="0" smtClean="0">
              <a:latin typeface="Comic Sans MS"/>
              <a:cs typeface="Comic Sans MS"/>
            </a:endParaRPr>
          </a:p>
          <a:p>
            <a:endParaRPr lang="en-US" b="0" dirty="0" smtClean="0">
              <a:latin typeface="Comic Sans MS"/>
              <a:cs typeface="Comic Sans MS"/>
            </a:endParaRPr>
          </a:p>
          <a:p>
            <a:r>
              <a:rPr lang="en-US" b="0" dirty="0" smtClean="0">
                <a:latin typeface="Comic Sans MS"/>
                <a:cs typeface="Comic Sans MS"/>
              </a:rPr>
              <a:t>• </a:t>
            </a:r>
            <a:r>
              <a:rPr lang="en-US" b="0" dirty="0">
                <a:latin typeface="Comic Sans MS"/>
                <a:cs typeface="Comic Sans MS"/>
              </a:rPr>
              <a:t>digest DNA</a:t>
            </a:r>
          </a:p>
          <a:p>
            <a:r>
              <a:rPr lang="en-US" sz="1800" b="0" dirty="0">
                <a:latin typeface="Comic Sans MS"/>
                <a:cs typeface="Comic Sans MS"/>
              </a:rPr>
              <a:t>  </a:t>
            </a:r>
            <a:r>
              <a:rPr lang="en-US" sz="1800" b="0" dirty="0" smtClean="0">
                <a:latin typeface="Comic Sans MS"/>
                <a:cs typeface="Comic Sans MS"/>
              </a:rPr>
              <a:t> 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800" b="0" dirty="0" smtClean="0">
                <a:latin typeface="Comic Sans MS"/>
                <a:cs typeface="Comic Sans MS"/>
              </a:rPr>
              <a:t>-  </a:t>
            </a:r>
          </a:p>
          <a:p>
            <a:r>
              <a:rPr lang="en-US" sz="1800" b="0" dirty="0">
                <a:latin typeface="Comic Sans MS"/>
                <a:cs typeface="Comic Sans MS"/>
              </a:rPr>
              <a:t>   </a:t>
            </a:r>
            <a:r>
              <a:rPr lang="en-US" sz="1800" b="0" dirty="0" smtClean="0">
                <a:latin typeface="Comic Sans MS"/>
                <a:cs typeface="Comic Sans MS"/>
              </a:rPr>
              <a:t> -  </a:t>
            </a:r>
          </a:p>
          <a:p>
            <a:endParaRPr lang="en-US" b="0" dirty="0" smtClean="0">
              <a:latin typeface="Comic Sans MS"/>
              <a:cs typeface="Comic Sans M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52399" y="6287869"/>
            <a:ext cx="54599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mic Sans MS"/>
                <a:cs typeface="Comic Sans MS"/>
              </a:rPr>
              <a:t>• recognition sequences =  </a:t>
            </a:r>
          </a:p>
          <a:p>
            <a:r>
              <a:rPr lang="en-US" dirty="0" smtClean="0">
                <a:latin typeface="Comic Sans MS"/>
                <a:cs typeface="Comic Sans MS"/>
              </a:rPr>
              <a:t>• </a:t>
            </a:r>
            <a:r>
              <a:rPr lang="en-US" dirty="0" err="1" smtClean="0">
                <a:latin typeface="Comic Sans MS"/>
                <a:cs typeface="Comic Sans MS"/>
              </a:rPr>
              <a:t>palindromic</a:t>
            </a:r>
            <a:r>
              <a:rPr lang="en-US" dirty="0" smtClean="0">
                <a:latin typeface="Comic Sans MS"/>
                <a:cs typeface="Comic Sans MS"/>
              </a:rPr>
              <a:t>:  </a:t>
            </a:r>
          </a:p>
          <a:p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52400" y="4419600"/>
            <a:ext cx="45785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dirty="0" smtClean="0">
                <a:latin typeface="Comic Sans MS"/>
                <a:cs typeface="Comic Sans MS"/>
              </a:rPr>
              <a:t>• discovery = natural defense</a:t>
            </a:r>
          </a:p>
          <a:p>
            <a:pPr marL="342900" indent="-342900"/>
            <a:r>
              <a:rPr lang="en-US" dirty="0" smtClean="0">
                <a:latin typeface="Comic Sans MS"/>
                <a:cs typeface="Comic Sans MS"/>
              </a:rPr>
              <a:t>                           mechanism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52398" y="5311799"/>
            <a:ext cx="4191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mic Sans MS"/>
                <a:cs typeface="Comic Sans MS"/>
              </a:rPr>
              <a:t>• </a:t>
            </a:r>
            <a:r>
              <a:rPr lang="en-US" dirty="0" err="1" smtClean="0">
                <a:latin typeface="Comic Sans MS"/>
                <a:cs typeface="Comic Sans MS"/>
              </a:rPr>
              <a:t>methylation</a:t>
            </a:r>
            <a:r>
              <a:rPr lang="en-US" dirty="0" smtClean="0">
                <a:latin typeface="Comic Sans MS"/>
                <a:cs typeface="Comic Sans MS"/>
              </a:rPr>
              <a:t> sensitivity (Why?)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5612309" y="22478"/>
            <a:ext cx="907249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Lect.</a:t>
            </a:r>
            <a:r>
              <a:rPr lang="en-US" b="1" i="1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9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87933" y="0"/>
            <a:ext cx="2227263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Intro to Biotech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2064173" y="395233"/>
            <a:ext cx="4031827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Recombinant DNA &amp; Biotechnology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200" y="762000"/>
            <a:ext cx="3864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mic Sans MS"/>
                <a:cs typeface="Comic Sans MS"/>
              </a:rPr>
              <a:t>How is DNA manipulated?</a:t>
            </a: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3"/>
          <a:srcRect t="14286" b="14286"/>
          <a:stretch>
            <a:fillRect/>
          </a:stretch>
        </p:blipFill>
        <p:spPr bwMode="auto">
          <a:xfrm>
            <a:off x="2438400" y="1816100"/>
            <a:ext cx="4270248" cy="2285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7" name="Rectangle 36"/>
          <p:cNvSpPr/>
          <p:nvPr/>
        </p:nvSpPr>
        <p:spPr>
          <a:xfrm>
            <a:off x="152400" y="1282700"/>
            <a:ext cx="5715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mic Sans MS"/>
                <a:cs typeface="Comic Sans MS"/>
              </a:rPr>
              <a:t>• staggered </a:t>
            </a:r>
            <a:r>
              <a:rPr lang="en-US" dirty="0" err="1" smtClean="0">
                <a:latin typeface="Comic Sans MS"/>
                <a:cs typeface="Comic Sans MS"/>
              </a:rPr>
              <a:t>vs</a:t>
            </a:r>
            <a:r>
              <a:rPr lang="en-US" dirty="0" smtClean="0">
                <a:latin typeface="Comic Sans MS"/>
                <a:cs typeface="Comic Sans MS"/>
              </a:rPr>
              <a:t> blunt 	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2400" y="4127500"/>
            <a:ext cx="2800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mic Sans MS"/>
                <a:cs typeface="Comic Sans MS"/>
              </a:rPr>
              <a:t>• directed </a:t>
            </a:r>
            <a:r>
              <a:rPr lang="en-US" dirty="0" err="1" smtClean="0">
                <a:latin typeface="Comic Sans MS"/>
                <a:cs typeface="Comic Sans MS"/>
              </a:rPr>
              <a:t>vs</a:t>
            </a:r>
            <a:r>
              <a:rPr lang="en-US" dirty="0" smtClean="0">
                <a:latin typeface="Comic Sans MS"/>
                <a:cs typeface="Comic Sans MS"/>
              </a:rPr>
              <a:t> undirected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444500" y="5232400"/>
            <a:ext cx="1574800" cy="1422400"/>
          </a:xfrm>
          <a:prstGeom prst="ellipse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 rot="16200000" flipH="1">
            <a:off x="554165" y="5049963"/>
            <a:ext cx="329746" cy="26373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599362" y="5005094"/>
            <a:ext cx="278944" cy="3026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>
            <a:off x="2854359" y="5568950"/>
            <a:ext cx="1133441" cy="45719"/>
            <a:chOff x="2905159" y="5835650"/>
            <a:chExt cx="1133441" cy="45719"/>
          </a:xfrm>
        </p:grpSpPr>
        <p:sp>
          <p:nvSpPr>
            <p:cNvPr id="15" name="Rectangle 14"/>
            <p:cNvSpPr/>
            <p:nvPr/>
          </p:nvSpPr>
          <p:spPr>
            <a:xfrm>
              <a:off x="2905159" y="5835650"/>
              <a:ext cx="1133441" cy="45719"/>
            </a:xfrm>
            <a:prstGeom prst="rect">
              <a:avLst/>
            </a:prstGeom>
            <a:solidFill>
              <a:srgbClr val="0000FF"/>
            </a:solidFill>
            <a:ln w="571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746500" y="5835650"/>
              <a:ext cx="292100" cy="45719"/>
            </a:xfrm>
            <a:prstGeom prst="rect">
              <a:avLst/>
            </a:prstGeom>
            <a:solidFill>
              <a:srgbClr val="0000FF"/>
            </a:solidFill>
            <a:ln w="57150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3095659" y="5835650"/>
              <a:ext cx="739741" cy="45719"/>
            </a:xfrm>
            <a:prstGeom prst="rect">
              <a:avLst/>
            </a:prstGeom>
            <a:solidFill>
              <a:srgbClr val="0000FF"/>
            </a:solidFill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38"/>
          <p:cNvSpPr/>
          <p:nvPr/>
        </p:nvSpPr>
        <p:spPr>
          <a:xfrm>
            <a:off x="838200" y="5194300"/>
            <a:ext cx="7493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4676383" y="4996933"/>
            <a:ext cx="1574800" cy="1607067"/>
            <a:chOff x="4790683" y="5568433"/>
            <a:chExt cx="1574800" cy="1607067"/>
          </a:xfrm>
        </p:grpSpPr>
        <p:sp>
          <p:nvSpPr>
            <p:cNvPr id="40" name="Oval 39"/>
            <p:cNvSpPr/>
            <p:nvPr/>
          </p:nvSpPr>
          <p:spPr>
            <a:xfrm>
              <a:off x="4790683" y="5753100"/>
              <a:ext cx="1574800" cy="1422400"/>
            </a:xfrm>
            <a:prstGeom prst="ellips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/>
            <p:nvPr/>
          </p:nvCxnSpPr>
          <p:spPr>
            <a:xfrm rot="16200000" flipH="1">
              <a:off x="4933940" y="5604256"/>
              <a:ext cx="298969" cy="22732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5400000">
              <a:off x="5981050" y="5521067"/>
              <a:ext cx="248166" cy="3429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Oval 49"/>
          <p:cNvSpPr/>
          <p:nvPr/>
        </p:nvSpPr>
        <p:spPr>
          <a:xfrm>
            <a:off x="495300" y="7518400"/>
            <a:ext cx="1574800" cy="1422400"/>
          </a:xfrm>
          <a:prstGeom prst="ellipse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/>
          <p:nvPr/>
        </p:nvCxnSpPr>
        <p:spPr>
          <a:xfrm rot="16200000" flipH="1">
            <a:off x="620267" y="7351269"/>
            <a:ext cx="329746" cy="2331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5400000">
            <a:off x="1650162" y="7291094"/>
            <a:ext cx="278944" cy="3026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2905159" y="7854950"/>
            <a:ext cx="1133441" cy="45719"/>
          </a:xfrm>
          <a:prstGeom prst="rect">
            <a:avLst/>
          </a:prstGeom>
          <a:solidFill>
            <a:srgbClr val="0000FF"/>
          </a:solidFill>
          <a:ln w="5715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889000" y="7480300"/>
            <a:ext cx="7493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4727183" y="7252156"/>
            <a:ext cx="1574800" cy="1637844"/>
            <a:chOff x="4790683" y="5537656"/>
            <a:chExt cx="1574800" cy="1637844"/>
          </a:xfrm>
        </p:grpSpPr>
        <p:sp>
          <p:nvSpPr>
            <p:cNvPr id="61" name="Oval 60"/>
            <p:cNvSpPr/>
            <p:nvPr/>
          </p:nvSpPr>
          <p:spPr>
            <a:xfrm>
              <a:off x="4790683" y="5753100"/>
              <a:ext cx="1574800" cy="1422400"/>
            </a:xfrm>
            <a:prstGeom prst="ellips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Connector 63"/>
            <p:cNvCxnSpPr/>
            <p:nvPr/>
          </p:nvCxnSpPr>
          <p:spPr>
            <a:xfrm rot="16200000" flipH="1">
              <a:off x="4915651" y="5585968"/>
              <a:ext cx="329746" cy="233122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5400000">
              <a:off x="5945545" y="5525794"/>
              <a:ext cx="278944" cy="302668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/>
            <p:cNvSpPr/>
            <p:nvPr/>
          </p:nvSpPr>
          <p:spPr>
            <a:xfrm flipV="1">
              <a:off x="5165759" y="5753101"/>
              <a:ext cx="777841" cy="82548"/>
            </a:xfrm>
            <a:prstGeom prst="rect">
              <a:avLst/>
            </a:prstGeom>
            <a:solidFill>
              <a:srgbClr val="0000FF"/>
            </a:solidFill>
            <a:ln w="571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/>
          <p:cNvGrpSpPr>
            <a:grpSpLocks noChangeAspect="1"/>
          </p:cNvGrpSpPr>
          <p:nvPr/>
        </p:nvGrpSpPr>
        <p:grpSpPr>
          <a:xfrm>
            <a:off x="5114959" y="5200650"/>
            <a:ext cx="680065" cy="27431"/>
            <a:chOff x="2905159" y="5835650"/>
            <a:chExt cx="1133441" cy="45719"/>
          </a:xfrm>
        </p:grpSpPr>
        <p:sp>
          <p:nvSpPr>
            <p:cNvPr id="71" name="Rectangle 70"/>
            <p:cNvSpPr/>
            <p:nvPr/>
          </p:nvSpPr>
          <p:spPr>
            <a:xfrm>
              <a:off x="2905159" y="5835650"/>
              <a:ext cx="1133441" cy="45719"/>
            </a:xfrm>
            <a:prstGeom prst="rect">
              <a:avLst/>
            </a:prstGeom>
            <a:solidFill>
              <a:srgbClr val="0000FF"/>
            </a:solidFill>
            <a:ln w="571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3746500" y="5835650"/>
              <a:ext cx="292100" cy="45719"/>
            </a:xfrm>
            <a:prstGeom prst="rect">
              <a:avLst/>
            </a:prstGeom>
            <a:solidFill>
              <a:srgbClr val="0000FF"/>
            </a:solidFill>
            <a:ln w="57150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095659" y="5835650"/>
              <a:ext cx="739741" cy="45719"/>
            </a:xfrm>
            <a:prstGeom prst="rect">
              <a:avLst/>
            </a:prstGeom>
            <a:solidFill>
              <a:srgbClr val="0000FF"/>
            </a:solidFill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Life8e-Fig-16-09-1RL"/>
          <p:cNvPicPr>
            <a:picLocks noChangeAspect="1" noChangeArrowheads="1"/>
          </p:cNvPicPr>
          <p:nvPr/>
        </p:nvPicPr>
        <p:blipFill>
          <a:blip r:embed="rId3"/>
          <a:srcRect t="28571" b="5714"/>
          <a:stretch>
            <a:fillRect/>
          </a:stretch>
        </p:blipFill>
        <p:spPr bwMode="auto">
          <a:xfrm>
            <a:off x="2177491" y="3325353"/>
            <a:ext cx="4680509" cy="2313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5612309" y="22478"/>
            <a:ext cx="907249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Lect.</a:t>
            </a:r>
            <a:r>
              <a:rPr lang="en-US" b="1" i="1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9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87933" y="0"/>
            <a:ext cx="2227263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Intro to Biotech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2064173" y="395233"/>
            <a:ext cx="4031827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Recombinant DNA &amp; Biotechnology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200" y="762000"/>
            <a:ext cx="3864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mic Sans MS"/>
                <a:cs typeface="Comic Sans MS"/>
              </a:rPr>
              <a:t>How is DNA manipulated?</a:t>
            </a: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76200" y="1295400"/>
            <a:ext cx="4029919" cy="9233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0" dirty="0" smtClean="0">
                <a:latin typeface="Comic Sans MS"/>
                <a:cs typeface="Comic Sans MS"/>
              </a:rPr>
              <a:t>• </a:t>
            </a:r>
            <a:r>
              <a:rPr lang="en-US" b="0" dirty="0">
                <a:latin typeface="Comic Sans MS"/>
                <a:cs typeface="Comic Sans MS"/>
              </a:rPr>
              <a:t>isolate </a:t>
            </a:r>
            <a:r>
              <a:rPr lang="en-US" b="0" dirty="0" smtClean="0">
                <a:latin typeface="Comic Sans MS"/>
                <a:cs typeface="Comic Sans MS"/>
              </a:rPr>
              <a:t>DNA (</a:t>
            </a:r>
            <a:r>
              <a:rPr lang="en-US" dirty="0" smtClean="0">
                <a:latin typeface="Comic Sans MS"/>
                <a:cs typeface="Comic Sans MS"/>
              </a:rPr>
              <a:t>from…)</a:t>
            </a:r>
            <a:endParaRPr lang="en-US" b="0" dirty="0" smtClean="0">
              <a:latin typeface="Comic Sans MS"/>
              <a:cs typeface="Comic Sans MS"/>
            </a:endParaRPr>
          </a:p>
          <a:p>
            <a:r>
              <a:rPr lang="en-US" sz="1800" b="0" dirty="0" smtClean="0">
                <a:latin typeface="Comic Sans MS"/>
                <a:cs typeface="Comic Sans MS"/>
              </a:rPr>
              <a:t>   - </a:t>
            </a:r>
            <a:r>
              <a:rPr lang="en-US" sz="1800" b="0" dirty="0">
                <a:latin typeface="Comic Sans MS"/>
                <a:cs typeface="Comic Sans MS"/>
              </a:rPr>
              <a:t>properties of chromosomal </a:t>
            </a:r>
            <a:r>
              <a:rPr lang="en-US" sz="1800" b="0" dirty="0" smtClean="0">
                <a:latin typeface="Comic Sans MS"/>
                <a:cs typeface="Comic Sans MS"/>
              </a:rPr>
              <a:t>DNA  </a:t>
            </a:r>
          </a:p>
          <a:p>
            <a:r>
              <a:rPr lang="en-US" sz="1800" b="0" dirty="0">
                <a:latin typeface="Comic Sans MS"/>
                <a:cs typeface="Comic Sans MS"/>
              </a:rPr>
              <a:t>  </a:t>
            </a:r>
            <a:r>
              <a:rPr lang="en-US" sz="1800" b="0" dirty="0" smtClean="0">
                <a:latin typeface="Comic Sans MS"/>
                <a:cs typeface="Comic Sans MS"/>
              </a:rPr>
              <a:t> - </a:t>
            </a:r>
            <a:r>
              <a:rPr lang="en-US" sz="1800" b="0" dirty="0">
                <a:latin typeface="Comic Sans MS"/>
                <a:cs typeface="Comic Sans MS"/>
              </a:rPr>
              <a:t>properties of vector </a:t>
            </a:r>
            <a:r>
              <a:rPr lang="en-US" sz="1800" b="0" dirty="0" smtClean="0">
                <a:latin typeface="Comic Sans MS"/>
                <a:cs typeface="Comic Sans MS"/>
              </a:rPr>
              <a:t>DNA</a:t>
            </a:r>
          </a:p>
          <a:p>
            <a:endParaRPr lang="en-US" b="0" dirty="0" smtClean="0"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6200" y="2514600"/>
            <a:ext cx="35045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mic Sans MS"/>
                <a:cs typeface="Comic Sans MS"/>
              </a:rPr>
              <a:t>• clone fragments into vector</a:t>
            </a:r>
          </a:p>
          <a:p>
            <a:r>
              <a:rPr lang="en-US" dirty="0" smtClean="0">
                <a:latin typeface="Comic Sans MS"/>
                <a:cs typeface="Comic Sans MS"/>
              </a:rPr>
              <a:t>    - attributes</a:t>
            </a:r>
          </a:p>
          <a:p>
            <a:endParaRPr lang="en-US" dirty="0" smtClean="0">
              <a:latin typeface="Comic Sans MS"/>
              <a:cs typeface="Comic Sans M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28600" y="3344882"/>
            <a:ext cx="3429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  <a:latin typeface="Comic Sans MS"/>
                <a:cs typeface="Comic Sans MS"/>
              </a:rPr>
              <a:t>1.  </a:t>
            </a:r>
          </a:p>
          <a:p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2.  </a:t>
            </a:r>
          </a:p>
          <a:p>
            <a:r>
              <a:rPr lang="en-US" dirty="0" smtClean="0">
                <a:latin typeface="Comic Sans MS"/>
                <a:cs typeface="Comic Sans MS"/>
              </a:rPr>
              <a:t>3. selection</a:t>
            </a:r>
          </a:p>
          <a:p>
            <a:r>
              <a:rPr lang="en-US" dirty="0" smtClean="0">
                <a:latin typeface="Comic Sans MS"/>
                <a:cs typeface="Comic Sans MS"/>
              </a:rPr>
              <a:t>	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mic Sans MS"/>
                <a:cs typeface="Comic Sans MS"/>
              </a:rPr>
              <a:t>a. </a:t>
            </a:r>
          </a:p>
          <a:p>
            <a:r>
              <a:rPr lang="en-US" dirty="0" smtClean="0">
                <a:latin typeface="Comic Sans MS"/>
                <a:cs typeface="Comic Sans MS"/>
              </a:rPr>
              <a:t>	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  <a:latin typeface="Comic Sans MS"/>
                <a:cs typeface="Comic Sans MS"/>
              </a:rPr>
              <a:t>b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Comic Sans MS"/>
                <a:cs typeface="Comic Sans MS"/>
              </a:rPr>
              <a:t>. </a:t>
            </a:r>
          </a:p>
          <a:p>
            <a:r>
              <a:rPr lang="en-US" dirty="0" smtClean="0">
                <a:latin typeface="Comic Sans MS"/>
                <a:cs typeface="Comic Sans MS"/>
              </a:rPr>
              <a:t>4.  </a:t>
            </a:r>
          </a:p>
          <a:p>
            <a:r>
              <a:rPr lang="en-US" dirty="0" smtClean="0">
                <a:latin typeface="Comic Sans MS"/>
                <a:cs typeface="Comic Sans MS"/>
              </a:rPr>
              <a:t>5.  </a:t>
            </a:r>
          </a:p>
          <a:p>
            <a:r>
              <a:rPr lang="en-US" dirty="0" smtClean="0">
                <a:latin typeface="Comic Sans MS"/>
                <a:cs typeface="Comic Sans MS"/>
              </a:rPr>
              <a:t>6.  </a:t>
            </a:r>
          </a:p>
          <a:p>
            <a:r>
              <a:rPr lang="en-US" dirty="0" smtClean="0">
                <a:latin typeface="Comic Sans MS"/>
                <a:cs typeface="Comic Sans MS"/>
              </a:rPr>
              <a:t>7.  	</a:t>
            </a:r>
          </a:p>
          <a:p>
            <a:r>
              <a:rPr lang="en-US" dirty="0" smtClean="0">
                <a:latin typeface="Comic Sans MS"/>
                <a:cs typeface="Comic Sans MS"/>
              </a:rPr>
              <a:t>8.  </a:t>
            </a:r>
          </a:p>
          <a:p>
            <a:r>
              <a:rPr lang="en-US" dirty="0" smtClean="0">
                <a:latin typeface="Comic Sans MS"/>
                <a:cs typeface="Comic Sans MS"/>
              </a:rPr>
              <a:t>9.  </a:t>
            </a:r>
          </a:p>
          <a:p>
            <a:r>
              <a:rPr lang="en-US" dirty="0" smtClean="0">
                <a:latin typeface="Comic Sans MS"/>
                <a:cs typeface="Comic Sans MS"/>
              </a:rPr>
              <a:t>10.  </a:t>
            </a:r>
          </a:p>
          <a:p>
            <a:r>
              <a:rPr lang="en-US" dirty="0" smtClean="0">
                <a:latin typeface="Comic Sans MS"/>
                <a:cs typeface="Comic Sans MS"/>
              </a:rPr>
              <a:t>11.  </a:t>
            </a:r>
          </a:p>
          <a:p>
            <a:r>
              <a:rPr lang="en-US" dirty="0" smtClean="0">
                <a:latin typeface="Comic Sans MS"/>
                <a:cs typeface="Comic Sans MS"/>
              </a:rPr>
              <a:t>12.  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438400" y="5867400"/>
            <a:ext cx="43407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mic Sans MS"/>
                <a:cs typeface="Comic Sans MS"/>
              </a:rPr>
              <a:t>Vectors – Plasmids, YACS, </a:t>
            </a:r>
            <a:r>
              <a:rPr lang="en-US" dirty="0" err="1" smtClean="0">
                <a:latin typeface="Comic Sans MS"/>
                <a:cs typeface="Comic Sans MS"/>
              </a:rPr>
              <a:t>cosmids</a:t>
            </a:r>
            <a:r>
              <a:rPr lang="en-US" dirty="0" smtClean="0">
                <a:latin typeface="Comic Sans MS"/>
                <a:cs typeface="Comic Sans MS"/>
              </a:rPr>
              <a:t>, </a:t>
            </a:r>
          </a:p>
          <a:p>
            <a:r>
              <a:rPr lang="en-US" dirty="0" smtClean="0">
                <a:latin typeface="Comic Sans MS"/>
                <a:cs typeface="Comic Sans MS"/>
              </a:rPr>
              <a:t> 		   TI plasmid – T DNA, viruses</a:t>
            </a:r>
            <a:endParaRPr lang="en-US" dirty="0"/>
          </a:p>
        </p:txBody>
      </p:sp>
      <p:pic>
        <p:nvPicPr>
          <p:cNvPr id="18" name="Picture 4" descr="Life8e-Fig-16-09-2RL"/>
          <p:cNvPicPr>
            <a:picLocks noChangeAspect="1" noChangeArrowheads="1"/>
          </p:cNvPicPr>
          <p:nvPr/>
        </p:nvPicPr>
        <p:blipFill>
          <a:blip r:embed="rId4"/>
          <a:srcRect t="22857" b="5714"/>
          <a:stretch>
            <a:fillRect/>
          </a:stretch>
        </p:blipFill>
        <p:spPr bwMode="auto">
          <a:xfrm>
            <a:off x="2514600" y="6659894"/>
            <a:ext cx="4255008" cy="2285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5612309" y="22478"/>
            <a:ext cx="907249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Lect.</a:t>
            </a:r>
            <a:r>
              <a:rPr lang="en-US" b="1" i="1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9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87933" y="0"/>
            <a:ext cx="2227263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Intro to Biotech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/>
          <a:srcRect t="14286" b="8571"/>
          <a:stretch>
            <a:fillRect/>
          </a:stretch>
        </p:blipFill>
        <p:spPr bwMode="auto">
          <a:xfrm>
            <a:off x="533397" y="853123"/>
            <a:ext cx="6016753" cy="345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567257" y="427334"/>
            <a:ext cx="49872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mic Sans MS"/>
                <a:cs typeface="Comic Sans MS"/>
              </a:rPr>
              <a:t>Identifying recombinant plasmids</a:t>
            </a:r>
          </a:p>
          <a:p>
            <a:r>
              <a:rPr lang="en-US" sz="2400" dirty="0" smtClean="0">
                <a:latin typeface="Comic Sans MS"/>
                <a:cs typeface="Comic Sans MS"/>
              </a:rPr>
              <a:t>			</a:t>
            </a:r>
            <a:r>
              <a:rPr lang="en-US" sz="2400" dirty="0" smtClean="0">
                <a:solidFill>
                  <a:srgbClr val="0000FF"/>
                </a:solidFill>
                <a:latin typeface="Comic Sans MS"/>
                <a:cs typeface="Comic Sans MS"/>
              </a:rPr>
              <a:t>•</a:t>
            </a:r>
          </a:p>
        </p:txBody>
      </p:sp>
      <p:pic>
        <p:nvPicPr>
          <p:cNvPr id="25" name="Picture 4" descr="Life9e-Fig-18-05-0R"/>
          <p:cNvPicPr preferRelativeResize="0">
            <a:picLocks noChangeAspect="1" noChangeArrowheads="1"/>
          </p:cNvPicPr>
          <p:nvPr/>
        </p:nvPicPr>
        <p:blipFill>
          <a:blip r:embed="rId4"/>
          <a:srcRect t="14634" b="14634"/>
          <a:stretch>
            <a:fillRect/>
          </a:stretch>
        </p:blipFill>
        <p:spPr bwMode="auto">
          <a:xfrm>
            <a:off x="2980268" y="4347043"/>
            <a:ext cx="3476435" cy="1799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Rectangle 25"/>
          <p:cNvSpPr/>
          <p:nvPr/>
        </p:nvSpPr>
        <p:spPr>
          <a:xfrm>
            <a:off x="169133" y="4827614"/>
            <a:ext cx="2226156" cy="1200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Apple Casual"/>
                <a:cs typeface="Apple Casual"/>
              </a:rPr>
              <a:t>Useful Markers</a:t>
            </a:r>
          </a:p>
          <a:p>
            <a:r>
              <a:rPr lang="en-US" sz="2400" dirty="0" smtClean="0">
                <a:latin typeface="Apple Casual"/>
                <a:cs typeface="Apple Casual"/>
              </a:rPr>
              <a:t>	•  </a:t>
            </a:r>
          </a:p>
          <a:p>
            <a:r>
              <a:rPr lang="en-US" sz="2400" dirty="0" smtClean="0">
                <a:latin typeface="Apple Casual"/>
                <a:cs typeface="Apple Casual"/>
              </a:rPr>
              <a:t>	•  </a:t>
            </a:r>
          </a:p>
          <a:p>
            <a:endParaRPr lang="en-US" sz="2400" dirty="0">
              <a:latin typeface="Apple Casual"/>
              <a:cs typeface="Apple Casual"/>
            </a:endParaRPr>
          </a:p>
        </p:txBody>
      </p:sp>
      <p:pic>
        <p:nvPicPr>
          <p:cNvPr id="27" name="Picture 4" descr="Life9e-Fig-18-06-0RU"/>
          <p:cNvPicPr preferRelativeResize="0">
            <a:picLocks noChangeAspect="1" noChangeArrowheads="1"/>
          </p:cNvPicPr>
          <p:nvPr/>
        </p:nvPicPr>
        <p:blipFill>
          <a:blip r:embed="rId5"/>
          <a:srcRect l="16071" t="14634" r="16071" b="8780"/>
          <a:stretch>
            <a:fillRect/>
          </a:stretch>
        </p:blipFill>
        <p:spPr bwMode="auto">
          <a:xfrm>
            <a:off x="2260476" y="6334039"/>
            <a:ext cx="3216797" cy="2657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5612309" y="22478"/>
            <a:ext cx="907249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Lect.9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87933" y="0"/>
            <a:ext cx="2227263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Intro to Biotech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03131" y="2777063"/>
            <a:ext cx="1249060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Char char="-"/>
            </a:pPr>
            <a:r>
              <a:rPr lang="en-US" sz="1600" dirty="0" smtClean="0">
                <a:latin typeface="Comic Sans MS"/>
                <a:cs typeface="Comic Sans MS"/>
              </a:rPr>
              <a:t> </a:t>
            </a:r>
            <a:r>
              <a:rPr lang="en-US" sz="1600" dirty="0" err="1" smtClean="0">
                <a:latin typeface="Comic Sans MS"/>
                <a:cs typeface="Comic Sans MS"/>
              </a:rPr>
              <a:t>noncoding</a:t>
            </a:r>
            <a:endParaRPr lang="en-US" sz="1600" dirty="0" smtClean="0">
              <a:latin typeface="Comic Sans MS"/>
              <a:cs typeface="Comic Sans MS"/>
            </a:endParaRPr>
          </a:p>
          <a:p>
            <a:pPr>
              <a:buFontTx/>
              <a:buChar char="-"/>
            </a:pPr>
            <a:endParaRPr lang="en-US" sz="1600" dirty="0" smtClean="0"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41551" y="543580"/>
            <a:ext cx="1697049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Comic Sans MS"/>
                <a:cs typeface="Comic Sans MS"/>
              </a:rPr>
              <a:t>Libraries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38663" y="2315398"/>
            <a:ext cx="1368884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 smtClean="0">
                <a:latin typeface="Comic Sans MS"/>
                <a:cs typeface="Comic Sans MS"/>
              </a:rPr>
              <a:t>Genomic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927867" y="2315398"/>
            <a:ext cx="1035259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cDNA</a:t>
            </a:r>
            <a:endParaRPr lang="en-US" sz="2400" dirty="0" smtClean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06849" y="2851310"/>
            <a:ext cx="295115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en-US" sz="1600" dirty="0" smtClean="0">
                <a:latin typeface="Comic Sans MS"/>
                <a:cs typeface="Comic Sans MS"/>
              </a:rPr>
              <a:t> what cells, tissue, organ, developmental stage?</a:t>
            </a:r>
          </a:p>
          <a:p>
            <a:pPr>
              <a:buFontTx/>
              <a:buChar char="-"/>
            </a:pPr>
            <a:endParaRPr lang="en-US" sz="1600" dirty="0" smtClean="0">
              <a:latin typeface="Comic Sans MS"/>
              <a:cs typeface="Comic Sans MS"/>
            </a:endParaRPr>
          </a:p>
          <a:p>
            <a:pPr>
              <a:buFontTx/>
              <a:buChar char="-"/>
            </a:pPr>
            <a:r>
              <a:rPr lang="en-US" sz="1600" dirty="0" smtClean="0">
                <a:latin typeface="Comic Sans MS"/>
                <a:cs typeface="Comic Sans MS"/>
              </a:rPr>
              <a:t>  </a:t>
            </a:r>
            <a:endParaRPr lang="en-US" sz="1200" dirty="0" smtClean="0">
              <a:latin typeface="Comic Sans MS"/>
              <a:cs typeface="Comic Sans MS"/>
            </a:endParaRPr>
          </a:p>
          <a:p>
            <a:pPr>
              <a:buFontTx/>
              <a:buChar char="-"/>
            </a:pPr>
            <a:endParaRPr lang="en-US" sz="1600" dirty="0" smtClean="0">
              <a:latin typeface="Comic Sans MS"/>
              <a:cs typeface="Comic Sans MS"/>
            </a:endParaRPr>
          </a:p>
          <a:p>
            <a:pPr>
              <a:buFontTx/>
              <a:buChar char="-"/>
            </a:pPr>
            <a:r>
              <a:rPr lang="en-US" sz="1600" dirty="0" smtClean="0">
                <a:latin typeface="Comic Sans MS"/>
                <a:cs typeface="Comic Sans MS"/>
              </a:rPr>
              <a:t> how to clone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/>
          <a:srcRect l="10745" r="25788" b="5714"/>
          <a:stretch>
            <a:fillRect/>
          </a:stretch>
        </p:blipFill>
        <p:spPr bwMode="auto">
          <a:xfrm>
            <a:off x="3962400" y="4712547"/>
            <a:ext cx="2700533" cy="3017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Rectangle 21"/>
          <p:cNvSpPr/>
          <p:nvPr/>
        </p:nvSpPr>
        <p:spPr>
          <a:xfrm>
            <a:off x="1329476" y="7933267"/>
            <a:ext cx="40521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 smtClean="0">
                <a:latin typeface="Comic Sans MS"/>
                <a:cs typeface="Comic Sans MS"/>
              </a:rPr>
              <a:t>How identify gene of interest?</a:t>
            </a:r>
          </a:p>
          <a:p>
            <a:endParaRPr lang="en-US" sz="2000" i="1" dirty="0" smtClean="0"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15027" y="6510863"/>
            <a:ext cx="9520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 smtClean="0">
                <a:latin typeface="Comic Sans MS"/>
                <a:cs typeface="Comic Sans MS"/>
              </a:rPr>
              <a:t>RNaseH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303131" y="3234263"/>
            <a:ext cx="3429000" cy="58477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smtClean="0">
                <a:latin typeface="Comic Sans MS"/>
                <a:cs typeface="Comic Sans MS"/>
              </a:rPr>
              <a:t>- digestion </a:t>
            </a:r>
          </a:p>
          <a:p>
            <a:r>
              <a:rPr lang="en-US" sz="1600" dirty="0" smtClean="0">
                <a:latin typeface="Comic Sans MS"/>
                <a:cs typeface="Comic Sans MS"/>
              </a:rPr>
              <a:t>         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03131" y="3914189"/>
            <a:ext cx="3429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smtClean="0">
                <a:latin typeface="Comic Sans MS"/>
                <a:cs typeface="Comic Sans MS"/>
              </a:rPr>
              <a:t>- size/representation: </a:t>
            </a:r>
          </a:p>
          <a:p>
            <a:r>
              <a:rPr lang="en-US" sz="1600" dirty="0" smtClean="0">
                <a:latin typeface="Comic Sans MS"/>
                <a:cs typeface="Comic Sans MS"/>
              </a:rPr>
              <a:t>           </a:t>
            </a:r>
          </a:p>
          <a:p>
            <a:r>
              <a:rPr lang="en-US" sz="1600" dirty="0" smtClean="0">
                <a:latin typeface="Comic Sans MS"/>
                <a:cs typeface="Comic Sans MS"/>
              </a:rPr>
              <a:t>          = 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03131" y="4840337"/>
            <a:ext cx="3429000" cy="58477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smtClean="0">
                <a:latin typeface="Comic Sans MS"/>
                <a:cs typeface="Comic Sans MS"/>
              </a:rPr>
              <a:t>- stability </a:t>
            </a:r>
          </a:p>
          <a:p>
            <a:r>
              <a:rPr lang="en-US" sz="1600" dirty="0" smtClean="0">
                <a:latin typeface="Comic Sans MS"/>
                <a:cs typeface="Comic Sans MS"/>
              </a:rPr>
              <a:t>          repetitive DNA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949031" y="1219197"/>
            <a:ext cx="395767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mic Sans MS"/>
                <a:cs typeface="Comic Sans MS"/>
              </a:rPr>
              <a:t>	• mRNA (how do we isolate??)</a:t>
            </a:r>
          </a:p>
          <a:p>
            <a:r>
              <a:rPr lang="en-US" dirty="0" smtClean="0">
                <a:latin typeface="Comic Sans MS"/>
                <a:cs typeface="Comic Sans MS"/>
              </a:rPr>
              <a:t>		1. location? </a:t>
            </a:r>
          </a:p>
          <a:p>
            <a:r>
              <a:rPr lang="en-US" dirty="0" smtClean="0">
                <a:latin typeface="Comic Sans MS"/>
                <a:cs typeface="Comic Sans MS"/>
              </a:rPr>
              <a:t>		2. processing?</a:t>
            </a:r>
          </a:p>
          <a:p>
            <a:endParaRPr lang="en-US" dirty="0" smtClean="0">
              <a:latin typeface="Comic Sans MS"/>
              <a:cs typeface="Comic Sans M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52400" y="1258666"/>
            <a:ext cx="18626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mic Sans MS"/>
                <a:cs typeface="Comic Sans MS"/>
              </a:rPr>
              <a:t>• isolate DNA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257297" y="8480735"/>
            <a:ext cx="4483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 smtClean="0">
                <a:latin typeface="Comic Sans MS"/>
                <a:cs typeface="Comic Sans MS"/>
              </a:rPr>
              <a:t>Are gene predictions accurate?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6" grpId="0"/>
      <p:bldP spid="22" grpId="0"/>
      <p:bldP spid="18" grpId="0"/>
      <p:bldP spid="20" grpId="0"/>
      <p:bldP spid="23" grpId="0"/>
      <p:bldP spid="24" grpId="0"/>
      <p:bldP spid="26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5612309" y="22478"/>
            <a:ext cx="907249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Lect.</a:t>
            </a:r>
            <a:r>
              <a:rPr lang="en-US" b="1" i="1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9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87933" y="0"/>
            <a:ext cx="2227263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Intro to Biotech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grpSp>
        <p:nvGrpSpPr>
          <p:cNvPr id="2" name="Group 17"/>
          <p:cNvGrpSpPr/>
          <p:nvPr/>
        </p:nvGrpSpPr>
        <p:grpSpPr>
          <a:xfrm>
            <a:off x="3575471" y="1463704"/>
            <a:ext cx="2666998" cy="2414023"/>
            <a:chOff x="3124202" y="4443977"/>
            <a:chExt cx="2666998" cy="2414023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3"/>
            <a:srcRect l="21490" r="21490" b="5714"/>
            <a:stretch>
              <a:fillRect/>
            </a:stretch>
          </p:blipFill>
          <p:spPr bwMode="auto">
            <a:xfrm>
              <a:off x="3850236" y="4443977"/>
              <a:ext cx="1940964" cy="24140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6" name="Straight Arrow Connector 15"/>
            <p:cNvCxnSpPr/>
            <p:nvPr/>
          </p:nvCxnSpPr>
          <p:spPr>
            <a:xfrm rot="10800000" flipV="1">
              <a:off x="3124202" y="5343140"/>
              <a:ext cx="609598" cy="448060"/>
            </a:xfrm>
            <a:prstGeom prst="straightConnector1">
              <a:avLst/>
            </a:prstGeom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4"/>
          <a:srcRect l="21490" t="14286" r="19341" b="10000"/>
          <a:stretch>
            <a:fillRect/>
          </a:stretch>
        </p:blipFill>
        <p:spPr bwMode="auto">
          <a:xfrm>
            <a:off x="4075964" y="4072813"/>
            <a:ext cx="2014105" cy="1938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Group 18"/>
          <p:cNvGrpSpPr/>
          <p:nvPr/>
        </p:nvGrpSpPr>
        <p:grpSpPr>
          <a:xfrm>
            <a:off x="298869" y="2521369"/>
            <a:ext cx="3624068" cy="2651758"/>
            <a:chOff x="152400" y="5501642"/>
            <a:chExt cx="3624068" cy="2651758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5"/>
            <a:srcRect l="19341" t="8571" r="17192" b="8571"/>
            <a:stretch>
              <a:fillRect/>
            </a:stretch>
          </p:blipFill>
          <p:spPr bwMode="auto">
            <a:xfrm>
              <a:off x="152400" y="5501642"/>
              <a:ext cx="2700532" cy="26517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29" name="Straight Arrow Connector 28"/>
            <p:cNvCxnSpPr/>
            <p:nvPr/>
          </p:nvCxnSpPr>
          <p:spPr>
            <a:xfrm>
              <a:off x="3048000" y="7315200"/>
              <a:ext cx="728468" cy="448060"/>
            </a:xfrm>
            <a:prstGeom prst="straightConnector1">
              <a:avLst/>
            </a:prstGeom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245530" y="698262"/>
            <a:ext cx="4987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mic Sans MS"/>
                <a:cs typeface="Comic Sans MS"/>
              </a:rPr>
              <a:t>Identifying recombinant plasmids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98869" y="1485999"/>
            <a:ext cx="4495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mic Sans MS"/>
                <a:cs typeface="Comic Sans MS"/>
              </a:rPr>
              <a:t>• characterize fragments</a:t>
            </a:r>
          </a:p>
          <a:p>
            <a:r>
              <a:rPr lang="en-US" dirty="0" smtClean="0">
                <a:latin typeface="Comic Sans MS"/>
                <a:cs typeface="Comic Sans MS"/>
              </a:rPr>
              <a:t>    - gel electrophoresis</a:t>
            </a:r>
            <a:endParaRPr lang="en-US" dirty="0" smtClean="0">
              <a:solidFill>
                <a:srgbClr val="FF0000"/>
              </a:solidFill>
              <a:latin typeface="Comic Sans MS"/>
              <a:cs typeface="Comic Sans MS"/>
            </a:endParaRPr>
          </a:p>
          <a:p>
            <a:r>
              <a:rPr lang="en-US" dirty="0" smtClean="0">
                <a:latin typeface="Comic Sans MS"/>
                <a:cs typeface="Comic Sans MS"/>
              </a:rPr>
              <a:t>    - restriction mapping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567416" y="5627350"/>
            <a:ext cx="23128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>
                <a:solidFill>
                  <a:srgbClr val="0000FF"/>
                </a:solidFill>
                <a:latin typeface="Comic Sans MS"/>
                <a:cs typeface="Comic Sans MS"/>
              </a:rPr>
              <a:t>Identify correct plasmid</a:t>
            </a:r>
            <a:endParaRPr lang="en-US" sz="1400" i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/>
          <a:srcRect l="21490" r="21490" b="7143"/>
          <a:stretch>
            <a:fillRect/>
          </a:stretch>
        </p:blipFill>
        <p:spPr bwMode="auto">
          <a:xfrm>
            <a:off x="3276600" y="1300509"/>
            <a:ext cx="3396692" cy="4160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5612309" y="22478"/>
            <a:ext cx="907249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Lect.</a:t>
            </a:r>
            <a:r>
              <a:rPr lang="en-US" b="1" i="1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9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87933" y="0"/>
            <a:ext cx="2227263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Intro to Biotech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200" y="376535"/>
            <a:ext cx="4987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mic Sans MS"/>
                <a:cs typeface="Comic Sans MS"/>
              </a:rPr>
              <a:t>Identifying recombinant plasmids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28600" y="1212691"/>
            <a:ext cx="3429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b="1" i="1" u="sng" dirty="0" smtClean="0">
              <a:latin typeface="Comic Sans MS"/>
              <a:cs typeface="Comic Sans MS"/>
            </a:endParaRPr>
          </a:p>
          <a:p>
            <a:pPr>
              <a:buFontTx/>
              <a:buChar char="-"/>
            </a:pPr>
            <a:r>
              <a:rPr lang="en-US" dirty="0" smtClean="0">
                <a:latin typeface="Comic Sans MS"/>
                <a:cs typeface="Comic Sans MS"/>
              </a:rPr>
              <a:t> Southern Blot</a:t>
            </a:r>
          </a:p>
          <a:p>
            <a:pPr>
              <a:buFontTx/>
              <a:buChar char="-"/>
            </a:pPr>
            <a:r>
              <a:rPr lang="en-US" dirty="0" smtClean="0">
                <a:latin typeface="Comic Sans MS"/>
                <a:cs typeface="Comic Sans MS"/>
              </a:rPr>
              <a:t> Northern Blot</a:t>
            </a:r>
          </a:p>
          <a:p>
            <a:r>
              <a:rPr lang="en-US" dirty="0" smtClean="0">
                <a:latin typeface="Comic Sans MS"/>
                <a:cs typeface="Comic Sans MS"/>
              </a:rPr>
              <a:t>- sequence analysis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6200" y="832938"/>
            <a:ext cx="5569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mic Sans MS"/>
                <a:cs typeface="Comic Sans MS"/>
              </a:rPr>
              <a:t>How do we identify DNA/RNA clone of interest??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8600" y="2889091"/>
            <a:ext cx="3429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Tx/>
              <a:buChar char="-"/>
            </a:pPr>
            <a:r>
              <a:rPr lang="en-US" dirty="0" smtClean="0">
                <a:latin typeface="Comic Sans MS"/>
                <a:cs typeface="Comic Sans MS"/>
              </a:rPr>
              <a:t> Run DNA/RNA</a:t>
            </a:r>
          </a:p>
          <a:p>
            <a:pPr>
              <a:buFontTx/>
              <a:buChar char="-"/>
            </a:pPr>
            <a:r>
              <a:rPr lang="en-US" dirty="0" smtClean="0">
                <a:latin typeface="Comic Sans MS"/>
                <a:cs typeface="Comic Sans MS"/>
              </a:rPr>
              <a:t>  </a:t>
            </a:r>
          </a:p>
          <a:p>
            <a:pPr>
              <a:buFontTx/>
              <a:buChar char="-"/>
            </a:pPr>
            <a:r>
              <a:rPr lang="en-US" dirty="0" smtClean="0">
                <a:latin typeface="Comic Sans MS"/>
                <a:cs typeface="Comic Sans MS"/>
              </a:rPr>
              <a:t>  </a:t>
            </a:r>
          </a:p>
          <a:p>
            <a:pPr>
              <a:buFontTx/>
              <a:buChar char="-"/>
            </a:pPr>
            <a:r>
              <a:rPr lang="en-US" dirty="0" smtClean="0">
                <a:latin typeface="Comic Sans MS"/>
                <a:cs typeface="Comic Sans MS"/>
              </a:rPr>
              <a:t>  </a:t>
            </a:r>
            <a:endParaRPr lang="en-US" dirty="0"/>
          </a:p>
        </p:txBody>
      </p:sp>
      <p:grpSp>
        <p:nvGrpSpPr>
          <p:cNvPr id="2" name="Group 50"/>
          <p:cNvGrpSpPr>
            <a:grpSpLocks/>
          </p:cNvGrpSpPr>
          <p:nvPr/>
        </p:nvGrpSpPr>
        <p:grpSpPr bwMode="auto">
          <a:xfrm>
            <a:off x="275704" y="4825986"/>
            <a:ext cx="3719513" cy="1531938"/>
            <a:chOff x="419" y="2832"/>
            <a:chExt cx="2343" cy="965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 bwMode="auto">
            <a:xfrm>
              <a:off x="419" y="2832"/>
              <a:ext cx="1192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r>
                <a:rPr lang="en-US" u="sng" dirty="0" smtClean="0"/>
                <a:t>Southern </a:t>
              </a:r>
              <a:r>
                <a:rPr lang="en-US" u="sng" dirty="0"/>
                <a:t>analysis</a:t>
              </a:r>
              <a:r>
                <a:rPr lang="en-US" dirty="0"/>
                <a:t>:</a:t>
              </a:r>
            </a:p>
          </p:txBody>
        </p:sp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515" y="3230"/>
              <a:ext cx="2247" cy="567"/>
              <a:chOff x="611" y="2958"/>
              <a:chExt cx="2247" cy="567"/>
            </a:xfrm>
          </p:grpSpPr>
          <p:sp>
            <p:nvSpPr>
              <p:cNvPr id="13" name="Line 7"/>
              <p:cNvSpPr>
                <a:spLocks noChangeShapeType="1"/>
              </p:cNvSpPr>
              <p:nvPr/>
            </p:nvSpPr>
            <p:spPr bwMode="auto">
              <a:xfrm>
                <a:off x="724" y="3264"/>
                <a:ext cx="205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Line 8"/>
              <p:cNvSpPr>
                <a:spLocks noChangeShapeType="1"/>
              </p:cNvSpPr>
              <p:nvPr/>
            </p:nvSpPr>
            <p:spPr bwMode="auto">
              <a:xfrm>
                <a:off x="1296" y="3172"/>
                <a:ext cx="0" cy="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9"/>
              <p:cNvSpPr>
                <a:spLocks noChangeShapeType="1"/>
              </p:cNvSpPr>
              <p:nvPr/>
            </p:nvSpPr>
            <p:spPr bwMode="auto">
              <a:xfrm>
                <a:off x="2784" y="3172"/>
                <a:ext cx="0" cy="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10"/>
              <p:cNvSpPr>
                <a:spLocks noChangeShapeType="1"/>
              </p:cNvSpPr>
              <p:nvPr/>
            </p:nvSpPr>
            <p:spPr bwMode="auto">
              <a:xfrm>
                <a:off x="720" y="3172"/>
                <a:ext cx="0" cy="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Rectangle 11"/>
              <p:cNvSpPr>
                <a:spLocks noChangeArrowheads="1"/>
              </p:cNvSpPr>
              <p:nvPr/>
            </p:nvSpPr>
            <p:spPr bwMode="auto">
              <a:xfrm>
                <a:off x="611" y="2958"/>
                <a:ext cx="231" cy="23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90487" tIns="44450" rIns="90487" bIns="44450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/>
                  <a:t>RI</a:t>
                </a:r>
              </a:p>
            </p:txBody>
          </p:sp>
          <p:sp>
            <p:nvSpPr>
              <p:cNvPr id="21" name="Rectangle 12"/>
              <p:cNvSpPr>
                <a:spLocks noChangeArrowheads="1"/>
              </p:cNvSpPr>
              <p:nvPr/>
            </p:nvSpPr>
            <p:spPr bwMode="auto">
              <a:xfrm>
                <a:off x="1139" y="2958"/>
                <a:ext cx="231" cy="23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90487" tIns="44450" rIns="90487" bIns="44450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/>
                  <a:t>RI</a:t>
                </a:r>
              </a:p>
            </p:txBody>
          </p:sp>
          <p:sp>
            <p:nvSpPr>
              <p:cNvPr id="22" name="Rectangle 13"/>
              <p:cNvSpPr>
                <a:spLocks noChangeArrowheads="1"/>
              </p:cNvSpPr>
              <p:nvPr/>
            </p:nvSpPr>
            <p:spPr bwMode="auto">
              <a:xfrm>
                <a:off x="2627" y="2958"/>
                <a:ext cx="231" cy="23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90487" tIns="44450" rIns="90487" bIns="44450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/>
                  <a:t>RI</a:t>
                </a:r>
              </a:p>
            </p:txBody>
          </p:sp>
          <p:sp>
            <p:nvSpPr>
              <p:cNvPr id="23" name="Rectangle 14"/>
              <p:cNvSpPr>
                <a:spLocks noChangeArrowheads="1"/>
              </p:cNvSpPr>
              <p:nvPr/>
            </p:nvSpPr>
            <p:spPr bwMode="auto">
              <a:xfrm>
                <a:off x="755" y="3294"/>
                <a:ext cx="1097" cy="23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90487" tIns="44450" rIns="90487" bIns="44450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 b="0"/>
                  <a:t>5kb		12.5kb</a:t>
                </a:r>
              </a:p>
            </p:txBody>
          </p:sp>
        </p:grpSp>
      </p:grpSp>
      <p:grpSp>
        <p:nvGrpSpPr>
          <p:cNvPr id="6" name="Group 52"/>
          <p:cNvGrpSpPr>
            <a:grpSpLocks/>
          </p:cNvGrpSpPr>
          <p:nvPr/>
        </p:nvGrpSpPr>
        <p:grpSpPr bwMode="auto">
          <a:xfrm>
            <a:off x="345019" y="6423015"/>
            <a:ext cx="2924176" cy="2554288"/>
            <a:chOff x="292" y="3966"/>
            <a:chExt cx="1842" cy="1609"/>
          </a:xfrm>
        </p:grpSpPr>
        <p:sp>
          <p:nvSpPr>
            <p:cNvPr id="25" name="Rectangle 15"/>
            <p:cNvSpPr>
              <a:spLocks noChangeArrowheads="1"/>
            </p:cNvSpPr>
            <p:nvPr/>
          </p:nvSpPr>
          <p:spPr bwMode="auto">
            <a:xfrm>
              <a:off x="292" y="4180"/>
              <a:ext cx="1240" cy="13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16"/>
            <p:cNvSpPr>
              <a:spLocks noChangeShapeType="1"/>
            </p:cNvSpPr>
            <p:nvPr/>
          </p:nvSpPr>
          <p:spPr bwMode="auto">
            <a:xfrm>
              <a:off x="532" y="4272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17"/>
            <p:cNvSpPr>
              <a:spLocks noChangeShapeType="1"/>
            </p:cNvSpPr>
            <p:nvPr/>
          </p:nvSpPr>
          <p:spPr bwMode="auto">
            <a:xfrm>
              <a:off x="1012" y="4272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18"/>
            <p:cNvSpPr>
              <a:spLocks noChangeArrowheads="1"/>
            </p:cNvSpPr>
            <p:nvPr/>
          </p:nvSpPr>
          <p:spPr bwMode="auto">
            <a:xfrm>
              <a:off x="515" y="3966"/>
              <a:ext cx="189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r>
                <a:rPr lang="en-US" sz="1800" b="0"/>
                <a:t>1</a:t>
              </a:r>
            </a:p>
          </p:txBody>
        </p:sp>
        <p:sp>
          <p:nvSpPr>
            <p:cNvPr id="30" name="Line 19"/>
            <p:cNvSpPr>
              <a:spLocks noChangeShapeType="1"/>
            </p:cNvSpPr>
            <p:nvPr/>
          </p:nvSpPr>
          <p:spPr bwMode="auto">
            <a:xfrm>
              <a:off x="544" y="5328"/>
              <a:ext cx="112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0"/>
            <p:cNvSpPr>
              <a:spLocks noChangeShapeType="1"/>
            </p:cNvSpPr>
            <p:nvPr/>
          </p:nvSpPr>
          <p:spPr bwMode="auto">
            <a:xfrm>
              <a:off x="544" y="5040"/>
              <a:ext cx="112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1"/>
            <p:cNvSpPr>
              <a:spLocks noChangeShapeType="1"/>
            </p:cNvSpPr>
            <p:nvPr/>
          </p:nvSpPr>
          <p:spPr bwMode="auto">
            <a:xfrm>
              <a:off x="544" y="5184"/>
              <a:ext cx="112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2"/>
            <p:cNvSpPr>
              <a:spLocks noChangeShapeType="1"/>
            </p:cNvSpPr>
            <p:nvPr/>
          </p:nvSpPr>
          <p:spPr bwMode="auto">
            <a:xfrm>
              <a:off x="544" y="4896"/>
              <a:ext cx="112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23"/>
            <p:cNvSpPr>
              <a:spLocks noChangeShapeType="1"/>
            </p:cNvSpPr>
            <p:nvPr/>
          </p:nvSpPr>
          <p:spPr bwMode="auto">
            <a:xfrm>
              <a:off x="544" y="4752"/>
              <a:ext cx="112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24"/>
            <p:cNvSpPr>
              <a:spLocks noChangeShapeType="1"/>
            </p:cNvSpPr>
            <p:nvPr/>
          </p:nvSpPr>
          <p:spPr bwMode="auto">
            <a:xfrm>
              <a:off x="544" y="4608"/>
              <a:ext cx="112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25"/>
            <p:cNvSpPr>
              <a:spLocks noChangeShapeType="1"/>
            </p:cNvSpPr>
            <p:nvPr/>
          </p:nvSpPr>
          <p:spPr bwMode="auto">
            <a:xfrm>
              <a:off x="544" y="4464"/>
              <a:ext cx="112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26"/>
            <p:cNvSpPr>
              <a:spLocks noChangeShapeType="1"/>
            </p:cNvSpPr>
            <p:nvPr/>
          </p:nvSpPr>
          <p:spPr bwMode="auto">
            <a:xfrm>
              <a:off x="544" y="5472"/>
              <a:ext cx="112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27"/>
            <p:cNvSpPr>
              <a:spLocks noChangeShapeType="1"/>
            </p:cNvSpPr>
            <p:nvPr/>
          </p:nvSpPr>
          <p:spPr bwMode="auto">
            <a:xfrm>
              <a:off x="1024" y="4416"/>
              <a:ext cx="112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28"/>
            <p:cNvSpPr>
              <a:spLocks noChangeShapeType="1"/>
            </p:cNvSpPr>
            <p:nvPr/>
          </p:nvSpPr>
          <p:spPr bwMode="auto">
            <a:xfrm>
              <a:off x="1024" y="5472"/>
              <a:ext cx="112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29"/>
            <p:cNvSpPr>
              <a:spLocks noChangeArrowheads="1"/>
            </p:cNvSpPr>
            <p:nvPr/>
          </p:nvSpPr>
          <p:spPr bwMode="auto">
            <a:xfrm>
              <a:off x="1619" y="5346"/>
              <a:ext cx="330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r>
                <a:rPr lang="en-US" sz="1800" b="0"/>
                <a:t>5kb</a:t>
              </a:r>
            </a:p>
          </p:txBody>
        </p:sp>
        <p:sp>
          <p:nvSpPr>
            <p:cNvPr id="41" name="Rectangle 30"/>
            <p:cNvSpPr>
              <a:spLocks noChangeArrowheads="1"/>
            </p:cNvSpPr>
            <p:nvPr/>
          </p:nvSpPr>
          <p:spPr bwMode="auto">
            <a:xfrm>
              <a:off x="1619" y="4290"/>
              <a:ext cx="515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r>
                <a:rPr lang="en-US" sz="1800" b="0"/>
                <a:t>12.5kb</a:t>
              </a:r>
            </a:p>
          </p:txBody>
        </p:sp>
        <p:sp>
          <p:nvSpPr>
            <p:cNvPr id="42" name="Rectangle 31"/>
            <p:cNvSpPr>
              <a:spLocks noChangeArrowheads="1"/>
            </p:cNvSpPr>
            <p:nvPr/>
          </p:nvSpPr>
          <p:spPr bwMode="auto">
            <a:xfrm>
              <a:off x="995" y="3966"/>
              <a:ext cx="189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r>
                <a:rPr lang="en-US" sz="1800" b="0"/>
                <a:t>2</a:t>
              </a:r>
            </a:p>
          </p:txBody>
        </p:sp>
      </p:grpSp>
      <p:grpSp>
        <p:nvGrpSpPr>
          <p:cNvPr id="7" name="Group 53"/>
          <p:cNvGrpSpPr>
            <a:grpSpLocks/>
          </p:cNvGrpSpPr>
          <p:nvPr/>
        </p:nvGrpSpPr>
        <p:grpSpPr bwMode="auto">
          <a:xfrm>
            <a:off x="3545420" y="6423015"/>
            <a:ext cx="2924176" cy="2536825"/>
            <a:chOff x="2308" y="3966"/>
            <a:chExt cx="1842" cy="1598"/>
          </a:xfrm>
        </p:grpSpPr>
        <p:sp>
          <p:nvSpPr>
            <p:cNvPr id="44" name="Rectangle 32"/>
            <p:cNvSpPr>
              <a:spLocks noChangeArrowheads="1"/>
            </p:cNvSpPr>
            <p:nvPr/>
          </p:nvSpPr>
          <p:spPr bwMode="auto">
            <a:xfrm>
              <a:off x="2308" y="4180"/>
              <a:ext cx="1240" cy="13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33"/>
            <p:cNvSpPr>
              <a:spLocks noChangeShapeType="1"/>
            </p:cNvSpPr>
            <p:nvPr/>
          </p:nvSpPr>
          <p:spPr bwMode="auto">
            <a:xfrm>
              <a:off x="2548" y="4272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34"/>
            <p:cNvSpPr>
              <a:spLocks noChangeShapeType="1"/>
            </p:cNvSpPr>
            <p:nvPr/>
          </p:nvSpPr>
          <p:spPr bwMode="auto">
            <a:xfrm>
              <a:off x="3028" y="4272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35"/>
            <p:cNvSpPr>
              <a:spLocks noChangeArrowheads="1"/>
            </p:cNvSpPr>
            <p:nvPr/>
          </p:nvSpPr>
          <p:spPr bwMode="auto">
            <a:xfrm>
              <a:off x="2531" y="3966"/>
              <a:ext cx="189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r>
                <a:rPr lang="en-US" sz="1800" b="0"/>
                <a:t>1</a:t>
              </a:r>
            </a:p>
          </p:txBody>
        </p:sp>
        <p:sp>
          <p:nvSpPr>
            <p:cNvPr id="48" name="Line 36"/>
            <p:cNvSpPr>
              <a:spLocks noChangeShapeType="1"/>
            </p:cNvSpPr>
            <p:nvPr/>
          </p:nvSpPr>
          <p:spPr bwMode="auto">
            <a:xfrm>
              <a:off x="2560" y="5328"/>
              <a:ext cx="112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37"/>
            <p:cNvSpPr>
              <a:spLocks noChangeShapeType="1"/>
            </p:cNvSpPr>
            <p:nvPr/>
          </p:nvSpPr>
          <p:spPr bwMode="auto">
            <a:xfrm>
              <a:off x="2560" y="5040"/>
              <a:ext cx="112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Line 38"/>
            <p:cNvSpPr>
              <a:spLocks noChangeShapeType="1"/>
            </p:cNvSpPr>
            <p:nvPr/>
          </p:nvSpPr>
          <p:spPr bwMode="auto">
            <a:xfrm>
              <a:off x="2560" y="5184"/>
              <a:ext cx="112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Line 39"/>
            <p:cNvSpPr>
              <a:spLocks noChangeShapeType="1"/>
            </p:cNvSpPr>
            <p:nvPr/>
          </p:nvSpPr>
          <p:spPr bwMode="auto">
            <a:xfrm>
              <a:off x="2560" y="4896"/>
              <a:ext cx="112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Line 40"/>
            <p:cNvSpPr>
              <a:spLocks noChangeShapeType="1"/>
            </p:cNvSpPr>
            <p:nvPr/>
          </p:nvSpPr>
          <p:spPr bwMode="auto">
            <a:xfrm>
              <a:off x="2560" y="4752"/>
              <a:ext cx="112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Line 41"/>
            <p:cNvSpPr>
              <a:spLocks noChangeShapeType="1"/>
            </p:cNvSpPr>
            <p:nvPr/>
          </p:nvSpPr>
          <p:spPr bwMode="auto">
            <a:xfrm>
              <a:off x="2560" y="4608"/>
              <a:ext cx="112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Line 42"/>
            <p:cNvSpPr>
              <a:spLocks noChangeShapeType="1"/>
            </p:cNvSpPr>
            <p:nvPr/>
          </p:nvSpPr>
          <p:spPr bwMode="auto">
            <a:xfrm>
              <a:off x="2560" y="4464"/>
              <a:ext cx="112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Line 43"/>
            <p:cNvSpPr>
              <a:spLocks noChangeShapeType="1"/>
            </p:cNvSpPr>
            <p:nvPr/>
          </p:nvSpPr>
          <p:spPr bwMode="auto">
            <a:xfrm>
              <a:off x="2560" y="5472"/>
              <a:ext cx="112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Line 44"/>
            <p:cNvSpPr>
              <a:spLocks noChangeShapeType="1"/>
            </p:cNvSpPr>
            <p:nvPr/>
          </p:nvSpPr>
          <p:spPr bwMode="auto">
            <a:xfrm>
              <a:off x="3040" y="4416"/>
              <a:ext cx="112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45"/>
            <p:cNvSpPr>
              <a:spLocks noChangeArrowheads="1"/>
            </p:cNvSpPr>
            <p:nvPr/>
          </p:nvSpPr>
          <p:spPr bwMode="auto">
            <a:xfrm>
              <a:off x="3635" y="4290"/>
              <a:ext cx="515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r>
                <a:rPr lang="en-US" sz="1800" b="0"/>
                <a:t>12.5kb</a:t>
              </a:r>
            </a:p>
          </p:txBody>
        </p:sp>
        <p:sp>
          <p:nvSpPr>
            <p:cNvPr id="58" name="Rectangle 46"/>
            <p:cNvSpPr>
              <a:spLocks noChangeArrowheads="1"/>
            </p:cNvSpPr>
            <p:nvPr/>
          </p:nvSpPr>
          <p:spPr bwMode="auto">
            <a:xfrm>
              <a:off x="3011" y="3966"/>
              <a:ext cx="189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r>
                <a:rPr lang="en-US" sz="1800" b="0"/>
                <a:t>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157163" y="831843"/>
            <a:ext cx="4013280" cy="224420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r>
              <a:rPr lang="en-US" sz="2000" u="sng" dirty="0" err="1" smtClean="0">
                <a:latin typeface="Apple Casual"/>
                <a:cs typeface="Apple Casual"/>
              </a:rPr>
              <a:t>Northerns</a:t>
            </a:r>
            <a:r>
              <a:rPr lang="en-US" sz="2000" dirty="0">
                <a:latin typeface="Apple Casual"/>
                <a:cs typeface="Apple Casual"/>
              </a:rPr>
              <a:t>:</a:t>
            </a:r>
          </a:p>
          <a:p>
            <a:r>
              <a:rPr lang="en-US" sz="2000" dirty="0">
                <a:latin typeface="Apple Casual"/>
                <a:cs typeface="Apple Casual"/>
              </a:rPr>
              <a:t>	- isolate</a:t>
            </a:r>
            <a:r>
              <a:rPr lang="en-US" sz="2000" dirty="0" smtClean="0">
                <a:latin typeface="Apple Casual"/>
                <a:cs typeface="Apple Casual"/>
              </a:rPr>
              <a:t> </a:t>
            </a:r>
          </a:p>
          <a:p>
            <a:r>
              <a:rPr lang="en-US" sz="2000" dirty="0">
                <a:latin typeface="Apple Casual"/>
                <a:cs typeface="Apple Casual"/>
              </a:rPr>
              <a:t>	- </a:t>
            </a:r>
            <a:r>
              <a:rPr lang="en-US" sz="2000" dirty="0" smtClean="0">
                <a:latin typeface="Apple Casual"/>
                <a:cs typeface="Apple Casual"/>
              </a:rPr>
              <a:t>electrophoresis</a:t>
            </a:r>
          </a:p>
          <a:p>
            <a:r>
              <a:rPr lang="en-US" sz="2000" dirty="0">
                <a:latin typeface="Apple Casual"/>
                <a:cs typeface="Apple Casual"/>
              </a:rPr>
              <a:t>	- transfer of</a:t>
            </a:r>
            <a:r>
              <a:rPr lang="en-US" sz="2000" dirty="0" smtClean="0">
                <a:latin typeface="Apple Casual"/>
                <a:cs typeface="Apple Casual"/>
              </a:rPr>
              <a:t> mRNA </a:t>
            </a:r>
            <a:r>
              <a:rPr lang="en-US" sz="2000" dirty="0">
                <a:latin typeface="Apple Casual"/>
                <a:cs typeface="Apple Casual"/>
              </a:rPr>
              <a:t>to </a:t>
            </a:r>
            <a:r>
              <a:rPr lang="en-US" sz="2000" dirty="0" smtClean="0">
                <a:latin typeface="Apple Casual"/>
                <a:cs typeface="Apple Casual"/>
              </a:rPr>
              <a:t>filter</a:t>
            </a:r>
          </a:p>
          <a:p>
            <a:r>
              <a:rPr lang="en-US" sz="2000" dirty="0">
                <a:latin typeface="Apple Casual"/>
                <a:cs typeface="Apple Casual"/>
              </a:rPr>
              <a:t>	- incubate </a:t>
            </a:r>
            <a:r>
              <a:rPr lang="en-US" sz="2000" dirty="0" err="1">
                <a:latin typeface="Apple Casual"/>
                <a:cs typeface="Apple Casual"/>
              </a:rPr>
              <a:t>w</a:t>
            </a:r>
            <a:r>
              <a:rPr lang="en-US" sz="2000" dirty="0">
                <a:latin typeface="Apple Casual"/>
                <a:cs typeface="Apple Casual"/>
              </a:rPr>
              <a:t>/ labeled </a:t>
            </a:r>
            <a:r>
              <a:rPr lang="en-US" sz="2000" dirty="0" smtClean="0">
                <a:latin typeface="Apple Casual"/>
                <a:cs typeface="Apple Casual"/>
              </a:rPr>
              <a:t>DNA</a:t>
            </a:r>
          </a:p>
          <a:p>
            <a:r>
              <a:rPr lang="en-US" sz="2000" dirty="0">
                <a:latin typeface="Apple Casual"/>
                <a:cs typeface="Apple Casual"/>
              </a:rPr>
              <a:t>	- wash</a:t>
            </a:r>
          </a:p>
          <a:p>
            <a:r>
              <a:rPr lang="en-US" sz="2000" dirty="0">
                <a:latin typeface="Apple Casual"/>
                <a:cs typeface="Apple Casual"/>
              </a:rPr>
              <a:t>	- develop</a:t>
            </a:r>
            <a:r>
              <a:rPr lang="en-US" sz="2000" dirty="0" smtClean="0">
                <a:latin typeface="Apple Casual"/>
                <a:cs typeface="Apple Casual"/>
              </a:rPr>
              <a:t> </a:t>
            </a:r>
            <a:endParaRPr lang="en-US" sz="2000" dirty="0">
              <a:latin typeface="Apple Casual"/>
              <a:cs typeface="Apple Casual"/>
            </a:endParaRPr>
          </a:p>
        </p:txBody>
      </p:sp>
      <p:grpSp>
        <p:nvGrpSpPr>
          <p:cNvPr id="2" name="Group 50"/>
          <p:cNvGrpSpPr>
            <a:grpSpLocks/>
          </p:cNvGrpSpPr>
          <p:nvPr/>
        </p:nvGrpSpPr>
        <p:grpSpPr bwMode="auto">
          <a:xfrm>
            <a:off x="817563" y="3581400"/>
            <a:ext cx="3602038" cy="1117600"/>
            <a:chOff x="419" y="2832"/>
            <a:chExt cx="2269" cy="704"/>
          </a:xfrm>
        </p:grpSpPr>
        <p:sp>
          <p:nvSpPr>
            <p:cNvPr id="43013" name="Rectangle 5"/>
            <p:cNvSpPr>
              <a:spLocks noChangeArrowheads="1"/>
            </p:cNvSpPr>
            <p:nvPr/>
          </p:nvSpPr>
          <p:spPr bwMode="auto">
            <a:xfrm>
              <a:off x="419" y="2832"/>
              <a:ext cx="1193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r>
                <a:rPr lang="en-US" u="sng" dirty="0" smtClean="0"/>
                <a:t>Northern </a:t>
              </a:r>
              <a:r>
                <a:rPr lang="en-US" u="sng" dirty="0"/>
                <a:t>analysis</a:t>
              </a:r>
              <a:r>
                <a:rPr lang="en-US" dirty="0"/>
                <a:t>:</a:t>
              </a:r>
            </a:p>
          </p:txBody>
        </p:sp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624" y="3444"/>
              <a:ext cx="2064" cy="92"/>
              <a:chOff x="720" y="3172"/>
              <a:chExt cx="2064" cy="92"/>
            </a:xfrm>
          </p:grpSpPr>
          <p:sp>
            <p:nvSpPr>
              <p:cNvPr id="43015" name="Line 7"/>
              <p:cNvSpPr>
                <a:spLocks noChangeShapeType="1"/>
              </p:cNvSpPr>
              <p:nvPr/>
            </p:nvSpPr>
            <p:spPr bwMode="auto">
              <a:xfrm>
                <a:off x="724" y="3264"/>
                <a:ext cx="205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17" name="Line 9"/>
              <p:cNvSpPr>
                <a:spLocks noChangeShapeType="1"/>
              </p:cNvSpPr>
              <p:nvPr/>
            </p:nvSpPr>
            <p:spPr bwMode="auto">
              <a:xfrm>
                <a:off x="2784" y="3172"/>
                <a:ext cx="0" cy="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18" name="Line 10"/>
              <p:cNvSpPr>
                <a:spLocks noChangeShapeType="1"/>
              </p:cNvSpPr>
              <p:nvPr/>
            </p:nvSpPr>
            <p:spPr bwMode="auto">
              <a:xfrm>
                <a:off x="720" y="3172"/>
                <a:ext cx="0" cy="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52"/>
          <p:cNvGrpSpPr>
            <a:grpSpLocks/>
          </p:cNvGrpSpPr>
          <p:nvPr/>
        </p:nvGrpSpPr>
        <p:grpSpPr bwMode="auto">
          <a:xfrm>
            <a:off x="1724024" y="5381626"/>
            <a:ext cx="2924176" cy="2554288"/>
            <a:chOff x="292" y="3966"/>
            <a:chExt cx="1842" cy="1609"/>
          </a:xfrm>
        </p:grpSpPr>
        <p:sp>
          <p:nvSpPr>
            <p:cNvPr id="43023" name="Rectangle 15"/>
            <p:cNvSpPr>
              <a:spLocks noChangeArrowheads="1"/>
            </p:cNvSpPr>
            <p:nvPr/>
          </p:nvSpPr>
          <p:spPr bwMode="auto">
            <a:xfrm>
              <a:off x="292" y="4180"/>
              <a:ext cx="1240" cy="13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24" name="Line 16"/>
            <p:cNvSpPr>
              <a:spLocks noChangeShapeType="1"/>
            </p:cNvSpPr>
            <p:nvPr/>
          </p:nvSpPr>
          <p:spPr bwMode="auto">
            <a:xfrm>
              <a:off x="532" y="4272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25" name="Line 17"/>
            <p:cNvSpPr>
              <a:spLocks noChangeShapeType="1"/>
            </p:cNvSpPr>
            <p:nvPr/>
          </p:nvSpPr>
          <p:spPr bwMode="auto">
            <a:xfrm>
              <a:off x="1012" y="4272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26" name="Rectangle 18"/>
            <p:cNvSpPr>
              <a:spLocks noChangeArrowheads="1"/>
            </p:cNvSpPr>
            <p:nvPr/>
          </p:nvSpPr>
          <p:spPr bwMode="auto">
            <a:xfrm>
              <a:off x="515" y="3966"/>
              <a:ext cx="189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r>
                <a:rPr lang="en-US" sz="1800" b="0"/>
                <a:t>1</a:t>
              </a:r>
            </a:p>
          </p:txBody>
        </p:sp>
        <p:sp>
          <p:nvSpPr>
            <p:cNvPr id="43027" name="Line 19"/>
            <p:cNvSpPr>
              <a:spLocks noChangeShapeType="1"/>
            </p:cNvSpPr>
            <p:nvPr/>
          </p:nvSpPr>
          <p:spPr bwMode="auto">
            <a:xfrm>
              <a:off x="544" y="5328"/>
              <a:ext cx="112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28" name="Line 20"/>
            <p:cNvSpPr>
              <a:spLocks noChangeShapeType="1"/>
            </p:cNvSpPr>
            <p:nvPr/>
          </p:nvSpPr>
          <p:spPr bwMode="auto">
            <a:xfrm>
              <a:off x="544" y="5040"/>
              <a:ext cx="112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29" name="Line 21"/>
            <p:cNvSpPr>
              <a:spLocks noChangeShapeType="1"/>
            </p:cNvSpPr>
            <p:nvPr/>
          </p:nvSpPr>
          <p:spPr bwMode="auto">
            <a:xfrm>
              <a:off x="544" y="5184"/>
              <a:ext cx="112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30" name="Line 22"/>
            <p:cNvSpPr>
              <a:spLocks noChangeShapeType="1"/>
            </p:cNvSpPr>
            <p:nvPr/>
          </p:nvSpPr>
          <p:spPr bwMode="auto">
            <a:xfrm>
              <a:off x="544" y="4896"/>
              <a:ext cx="112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31" name="Line 23"/>
            <p:cNvSpPr>
              <a:spLocks noChangeShapeType="1"/>
            </p:cNvSpPr>
            <p:nvPr/>
          </p:nvSpPr>
          <p:spPr bwMode="auto">
            <a:xfrm>
              <a:off x="544" y="4752"/>
              <a:ext cx="112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32" name="Line 24"/>
            <p:cNvSpPr>
              <a:spLocks noChangeShapeType="1"/>
            </p:cNvSpPr>
            <p:nvPr/>
          </p:nvSpPr>
          <p:spPr bwMode="auto">
            <a:xfrm>
              <a:off x="544" y="4608"/>
              <a:ext cx="112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33" name="Line 25"/>
            <p:cNvSpPr>
              <a:spLocks noChangeShapeType="1"/>
            </p:cNvSpPr>
            <p:nvPr/>
          </p:nvSpPr>
          <p:spPr bwMode="auto">
            <a:xfrm>
              <a:off x="544" y="4464"/>
              <a:ext cx="112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34" name="Line 26"/>
            <p:cNvSpPr>
              <a:spLocks noChangeShapeType="1"/>
            </p:cNvSpPr>
            <p:nvPr/>
          </p:nvSpPr>
          <p:spPr bwMode="auto">
            <a:xfrm>
              <a:off x="544" y="5472"/>
              <a:ext cx="112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36" name="Line 28"/>
            <p:cNvSpPr>
              <a:spLocks noChangeShapeType="1"/>
            </p:cNvSpPr>
            <p:nvPr/>
          </p:nvSpPr>
          <p:spPr bwMode="auto">
            <a:xfrm>
              <a:off x="1024" y="5472"/>
              <a:ext cx="112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37" name="Rectangle 29"/>
            <p:cNvSpPr>
              <a:spLocks noChangeArrowheads="1"/>
            </p:cNvSpPr>
            <p:nvPr/>
          </p:nvSpPr>
          <p:spPr bwMode="auto">
            <a:xfrm>
              <a:off x="1619" y="5346"/>
              <a:ext cx="330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r>
                <a:rPr lang="en-US" sz="1800" b="0"/>
                <a:t>5kb</a:t>
              </a:r>
            </a:p>
          </p:txBody>
        </p:sp>
        <p:sp>
          <p:nvSpPr>
            <p:cNvPr id="43038" name="Rectangle 30"/>
            <p:cNvSpPr>
              <a:spLocks noChangeArrowheads="1"/>
            </p:cNvSpPr>
            <p:nvPr/>
          </p:nvSpPr>
          <p:spPr bwMode="auto">
            <a:xfrm>
              <a:off x="1619" y="4290"/>
              <a:ext cx="515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r>
                <a:rPr lang="en-US" sz="1800" b="0"/>
                <a:t>12.5kb</a:t>
              </a:r>
            </a:p>
          </p:txBody>
        </p:sp>
        <p:sp>
          <p:nvSpPr>
            <p:cNvPr id="43039" name="Rectangle 31"/>
            <p:cNvSpPr>
              <a:spLocks noChangeArrowheads="1"/>
            </p:cNvSpPr>
            <p:nvPr/>
          </p:nvSpPr>
          <p:spPr bwMode="auto">
            <a:xfrm>
              <a:off x="995" y="3966"/>
              <a:ext cx="189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r>
                <a:rPr lang="en-US" sz="1800" b="0"/>
                <a:t>2</a:t>
              </a:r>
            </a:p>
          </p:txBody>
        </p:sp>
      </p:grpSp>
      <p:grpSp>
        <p:nvGrpSpPr>
          <p:cNvPr id="6" name="Group 51"/>
          <p:cNvGrpSpPr>
            <a:grpSpLocks/>
          </p:cNvGrpSpPr>
          <p:nvPr/>
        </p:nvGrpSpPr>
        <p:grpSpPr bwMode="auto">
          <a:xfrm>
            <a:off x="2646365" y="4137026"/>
            <a:ext cx="738188" cy="434975"/>
            <a:chOff x="1571" y="3182"/>
            <a:chExt cx="465" cy="274"/>
          </a:xfrm>
        </p:grpSpPr>
        <p:sp>
          <p:nvSpPr>
            <p:cNvPr id="43055" name="Line 47"/>
            <p:cNvSpPr>
              <a:spLocks noChangeShapeType="1"/>
            </p:cNvSpPr>
            <p:nvPr/>
          </p:nvSpPr>
          <p:spPr bwMode="auto">
            <a:xfrm>
              <a:off x="1576" y="3456"/>
              <a:ext cx="4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56" name="Rectangle 48"/>
            <p:cNvSpPr>
              <a:spLocks noChangeArrowheads="1"/>
            </p:cNvSpPr>
            <p:nvPr/>
          </p:nvSpPr>
          <p:spPr bwMode="auto">
            <a:xfrm>
              <a:off x="1571" y="3182"/>
              <a:ext cx="465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r>
                <a:rPr lang="en-US" sz="1800" b="0"/>
                <a:t>probe</a:t>
              </a:r>
            </a:p>
          </p:txBody>
        </p:sp>
      </p:grpSp>
      <p:sp>
        <p:nvSpPr>
          <p:cNvPr id="55" name="Rectangle 11"/>
          <p:cNvSpPr>
            <a:spLocks noChangeArrowheads="1"/>
          </p:cNvSpPr>
          <p:nvPr/>
        </p:nvSpPr>
        <p:spPr bwMode="auto">
          <a:xfrm>
            <a:off x="5612309" y="22478"/>
            <a:ext cx="907249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Lect.</a:t>
            </a:r>
            <a:r>
              <a:rPr lang="en-US" b="1" i="1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9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56" name="Rectangle 55"/>
          <p:cNvSpPr>
            <a:spLocks noChangeArrowheads="1"/>
          </p:cNvSpPr>
          <p:nvPr/>
        </p:nvSpPr>
        <p:spPr bwMode="auto">
          <a:xfrm>
            <a:off x="1087933" y="0"/>
            <a:ext cx="2227263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Intro to Biotech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446866" y="460399"/>
            <a:ext cx="40718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How do we identify DNA/RNA clone </a:t>
            </a:r>
          </a:p>
          <a:p>
            <a:pPr algn="ctr"/>
            <a:r>
              <a:rPr lang="en-US" dirty="0" smtClean="0">
                <a:latin typeface="Comic Sans MS"/>
                <a:cs typeface="Comic Sans MS"/>
              </a:rPr>
              <a:t>of interest??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build="p" autoUpdateAnimBg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1732</TotalTime>
  <Words>522</Words>
  <Application>Microsoft Macintosh PowerPoint</Application>
  <PresentationFormat>On-screen Show (4:3)</PresentationFormat>
  <Paragraphs>173</Paragraphs>
  <Slides>12</Slides>
  <Notes>11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WPI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 d</dc:creator>
  <cp:lastModifiedBy>J D</cp:lastModifiedBy>
  <cp:revision>249</cp:revision>
  <dcterms:created xsi:type="dcterms:W3CDTF">2015-09-20T19:15:34Z</dcterms:created>
  <dcterms:modified xsi:type="dcterms:W3CDTF">2015-09-20T19:16:38Z</dcterms:modified>
</cp:coreProperties>
</file>